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1" r:id="rId3"/>
    <p:sldId id="324" r:id="rId4"/>
    <p:sldId id="323" r:id="rId5"/>
    <p:sldId id="310" r:id="rId6"/>
    <p:sldId id="262" r:id="rId7"/>
    <p:sldId id="326" r:id="rId8"/>
    <p:sldId id="265" r:id="rId9"/>
    <p:sldId id="327" r:id="rId10"/>
    <p:sldId id="328" r:id="rId11"/>
    <p:sldId id="329" r:id="rId12"/>
    <p:sldId id="330" r:id="rId13"/>
    <p:sldId id="331" r:id="rId14"/>
    <p:sldId id="332" r:id="rId15"/>
    <p:sldId id="333" r:id="rId16"/>
    <p:sldId id="334" r:id="rId17"/>
    <p:sldId id="335" r:id="rId18"/>
    <p:sldId id="336" r:id="rId19"/>
    <p:sldId id="338" r:id="rId20"/>
    <p:sldId id="337" r:id="rId21"/>
    <p:sldId id="340" r:id="rId22"/>
    <p:sldId id="339" r:id="rId23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Cambria Math" panose="02040503050406030204" pitchFamily="18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jpg>
</file>

<file path=ppt/media/image17.png>
</file>

<file path=ppt/media/image18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jp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08376-A031-4D6E-90D0-0F778DA48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A122B3-981D-4489-92AC-7BCEDFC8C7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C67EB-C6F7-464B-8B56-ADA5A3B1C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4BA54-F354-4550-9993-BA219800D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E1B0D-9241-4605-8F4B-5DBFBAE0E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951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268A8-11D4-48A6-9E12-46F1F51F8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1C58AB-09B3-4F0E-9703-9605F487C4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D583B-BA5D-4110-88A9-913030C3B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B25F1-A872-43FC-83BF-1EB583E99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FFE1F-87E6-46C0-BE39-16356919D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260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DF9AB5-098D-4F04-87A5-681CCD3B53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9F22FF-95D6-4F25-95EA-D4D317A3F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B9401-DB0E-44FB-AE01-3FA3A94D2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24324-9C7A-4481-BF96-EF3D35800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6DC9E-64A1-494D-BA5F-BFB7210DB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1696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4BB69-50CF-4751-8908-0EC24FC3A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45443-6840-4FF4-BF8E-B3C8915C3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7765A-FD23-42C3-86DE-2AA3B66B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218AB-B70A-408D-8744-15D27CE26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53AAB-E9D0-4BA7-9129-3FEB5969D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3161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89FAB-2915-4DCE-B23F-936A63B4D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6B355-0E86-489A-9EA9-AF72701751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3B303-1BD8-4B83-9276-6D430BF0F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6EBEB-12B5-4DDC-9096-149C2BA11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91341-5501-49E4-AA12-C916246EE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9433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643E7-BAFC-4E8E-92FA-18C033DF6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9C7F2-BA5A-44CC-9FC1-07528496CF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397FD5-890E-429F-883C-9EC2C9114C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9AEACD-7470-432B-9078-919267352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125C9D-04F8-4538-A164-7C656B717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A9216-C49A-461E-BDBE-80215ACDE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5787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A8FE1-CA33-429D-85B6-0D392EE8B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8D929-6EF4-43F7-A374-67882F2FA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46DFB2-889C-4981-81F7-73EA71CA3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2BD756-F368-4B4A-9AAB-44B4F4D9D7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CD1FC9-0B19-4833-8B6B-AB891637F6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9C56AC-5A01-4985-8A62-C8B177FA8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EFC584-6906-490E-99E7-1AF53DA47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A9D1AD-C7AD-46D7-8CF7-70AC1D38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913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9B7C4-9F45-4B16-9708-6549845D4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DED1C9-F563-4735-9C04-B3B210232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321144-17DE-44C8-8731-84C1CBAAE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C3E4AB-1F61-4986-B965-9FA447F86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902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24FF2E-AAA3-4FAD-9C6A-A92017E5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FE137D-E481-4D8A-B165-4BBC385B2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C68079-F8A5-4358-B1A9-DC5B4B1CC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56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A87C7-A695-449F-A1BC-E48A54DE8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A1360-879C-4651-A206-7321E95A0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237F04-D6CB-4642-B033-86348E0B8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14B0B4-11F6-4354-87A5-8E2C731E0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BDFA8-4284-4E18-8B7D-9252FE5F2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35737D-4CA6-4EEB-98D4-887E5D11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869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CD954-706D-4D63-8BC3-A18055EF9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93AC1C-AC24-4696-8716-338D9DCCCA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C69F7E-9BCE-45E2-AD97-4718937A5C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6DB2F-E730-416A-AE56-36DFDAD62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107262-AD3B-4053-B43E-31C62D3DF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1C5EB0-FEE1-4788-BEF7-FC41BCA3F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301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E6D802-9DC3-4C03-8F26-389D94483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02BCA-36C4-4D73-B7C2-2E9E2E5E7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C3D85-D419-48E0-A149-48E6A33030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43E2C-5D68-4710-B450-209F88F58B7C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815CC-5820-4A52-9F81-CFF2C0D26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3E363-4601-4A34-A979-6F2C2FA1AC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78B66-F68A-47C8-B019-32B3FBECAB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1925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7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water, outdoor, fish, shark&#10;&#10;Description automatically generated">
            <a:extLst>
              <a:ext uri="{FF2B5EF4-FFF2-40B4-BE49-F238E27FC236}">
                <a16:creationId xmlns:a16="http://schemas.microsoft.com/office/drawing/2014/main" id="{193DD161-FFD6-4972-A00A-B27C55D84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966" y="1806816"/>
            <a:ext cx="9470065" cy="4971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BF8EAC-B0A0-4D93-99C6-CD52B58CA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3598" y="358887"/>
            <a:ext cx="10464799" cy="1097054"/>
          </a:xfrm>
        </p:spPr>
        <p:txBody>
          <a:bodyPr>
            <a:normAutofit/>
          </a:bodyPr>
          <a:lstStyle/>
          <a:p>
            <a:r>
              <a:rPr lang="en-GB" dirty="0"/>
              <a:t>Single season occupancy models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551C1E69-0C15-4E97-845B-1358F8DB60DC}"/>
              </a:ext>
            </a:extLst>
          </p:cNvPr>
          <p:cNvSpPr/>
          <p:nvPr/>
        </p:nvSpPr>
        <p:spPr>
          <a:xfrm>
            <a:off x="4315064" y="1509823"/>
            <a:ext cx="3561871" cy="243111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400916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4BB25-DD3C-4048-9E3B-ED4855B1C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Conceptual sampling framework for closed CMR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BA683C-D9A5-4E66-BA21-C04DFF0F68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87147"/>
                <a:ext cx="10515600" cy="1738128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We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sample</a:t>
                </a:r>
                <a:r>
                  <a:rPr lang="en-GB" dirty="0"/>
                  <a:t> in occasion </a:t>
                </a:r>
                <a14:m>
                  <m:oMath xmlns:m="http://schemas.openxmlformats.org/officeDocument/2006/math"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dirty="0"/>
                  <a:t> (e.g. year)</a:t>
                </a:r>
              </a:p>
              <a:p>
                <a:r>
                  <a:rPr lang="en-GB" dirty="0"/>
                  <a:t>We do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trapping</a:t>
                </a:r>
                <a:r>
                  <a:rPr lang="en-GB" dirty="0"/>
                  <a:t> on days 1, 2, 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dirty="0"/>
                  <a:t> (i.e. for some amount 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dirty="0"/>
                  <a:t>] of days)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BA683C-D9A5-4E66-BA21-C04DFF0F68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87147"/>
                <a:ext cx="10515600" cy="1738128"/>
              </a:xfrm>
              <a:blipFill>
                <a:blip r:embed="rId2"/>
                <a:stretch>
                  <a:fillRect l="-1043" t="-561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FEF0B625-E867-46E2-8FC4-589B81A68656}"/>
              </a:ext>
            </a:extLst>
          </p:cNvPr>
          <p:cNvSpPr/>
          <p:nvPr/>
        </p:nvSpPr>
        <p:spPr>
          <a:xfrm>
            <a:off x="4536489" y="1343818"/>
            <a:ext cx="2885243" cy="2562357"/>
          </a:xfrm>
          <a:prstGeom prst="triangle">
            <a:avLst/>
          </a:prstGeom>
          <a:noFill/>
          <a:ln w="57150">
            <a:solidFill>
              <a:srgbClr val="7030A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2EA3543-6FAD-4339-8FA9-FF5E30405FA5}"/>
                  </a:ext>
                </a:extLst>
              </p:cNvPr>
              <p:cNvSpPr txBox="1"/>
              <p:nvPr/>
            </p:nvSpPr>
            <p:spPr>
              <a:xfrm>
                <a:off x="5784890" y="1599479"/>
                <a:ext cx="388440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2EA3543-6FAD-4339-8FA9-FF5E30405F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84890" y="1599479"/>
                <a:ext cx="388440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53EAB1B-5ECB-48E1-A4AB-5E88AC124746}"/>
                  </a:ext>
                </a:extLst>
              </p:cNvPr>
              <p:cNvSpPr txBox="1"/>
              <p:nvPr/>
            </p:nvSpPr>
            <p:spPr>
              <a:xfrm>
                <a:off x="4934113" y="3234449"/>
                <a:ext cx="35907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53EAB1B-5ECB-48E1-A4AB-5E88AC1247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4113" y="3234449"/>
                <a:ext cx="359073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A08DC1C-BE43-4C44-B5C8-B3C4933772B0}"/>
                  </a:ext>
                </a:extLst>
              </p:cNvPr>
              <p:cNvSpPr txBox="1"/>
              <p:nvPr/>
            </p:nvSpPr>
            <p:spPr>
              <a:xfrm>
                <a:off x="5707560" y="3234449"/>
                <a:ext cx="67807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GB" sz="3600" dirty="0"/>
                  <a:t> …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A08DC1C-BE43-4C44-B5C8-B3C4933772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7560" y="3234449"/>
                <a:ext cx="678071" cy="553998"/>
              </a:xfrm>
              <a:prstGeom prst="rect">
                <a:avLst/>
              </a:prstGeom>
              <a:blipFill>
                <a:blip r:embed="rId5"/>
                <a:stretch>
                  <a:fillRect t="-25556" r="-39286" b="-50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E3CA204-85B8-4124-87FD-F97B9D9C55DB}"/>
                  </a:ext>
                </a:extLst>
              </p:cNvPr>
              <p:cNvSpPr txBox="1"/>
              <p:nvPr/>
            </p:nvSpPr>
            <p:spPr>
              <a:xfrm>
                <a:off x="6481007" y="3234449"/>
                <a:ext cx="825098" cy="11079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GB" sz="36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m:oMathPara>
                </a14:m>
                <a:endParaRPr lang="en-GB" sz="3600" b="0" dirty="0"/>
              </a:p>
              <a:p>
                <a:endParaRPr lang="en-GB" sz="3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E3CA204-85B8-4124-87FD-F97B9D9C55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1007" y="3234449"/>
                <a:ext cx="825098" cy="110799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ight Brace 9">
            <a:extLst>
              <a:ext uri="{FF2B5EF4-FFF2-40B4-BE49-F238E27FC236}">
                <a16:creationId xmlns:a16="http://schemas.microsoft.com/office/drawing/2014/main" id="{F93508DD-7C44-471A-B07F-15EC5CCF9279}"/>
              </a:ext>
            </a:extLst>
          </p:cNvPr>
          <p:cNvSpPr/>
          <p:nvPr/>
        </p:nvSpPr>
        <p:spPr>
          <a:xfrm rot="5400000">
            <a:off x="5881340" y="2544489"/>
            <a:ext cx="195539" cy="3039155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149DDF-1258-4F21-8D2B-9C44E34F5B4B}"/>
              </a:ext>
            </a:extLst>
          </p:cNvPr>
          <p:cNvSpPr txBox="1"/>
          <p:nvPr/>
        </p:nvSpPr>
        <p:spPr>
          <a:xfrm>
            <a:off x="4459532" y="4217901"/>
            <a:ext cx="305782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Closure at the </a:t>
            </a:r>
            <a:r>
              <a:rPr lang="en-GB" b="1" i="1" dirty="0">
                <a:solidFill>
                  <a:srgbClr val="7030A0"/>
                </a:solidFill>
              </a:rPr>
              <a:t>population</a:t>
            </a:r>
            <a:r>
              <a:rPr lang="en-GB" dirty="0"/>
              <a:t> level</a:t>
            </a:r>
          </a:p>
        </p:txBody>
      </p:sp>
      <p:sp>
        <p:nvSpPr>
          <p:cNvPr id="12" name="Google Shape;84;p16">
            <a:extLst>
              <a:ext uri="{FF2B5EF4-FFF2-40B4-BE49-F238E27FC236}">
                <a16:creationId xmlns:a16="http://schemas.microsoft.com/office/drawing/2014/main" id="{8E7B12E9-E05C-4A2E-8838-57E303C8D9A3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10823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BA683C-D9A5-4E66-BA21-C04DFF0F68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87147"/>
                <a:ext cx="10515600" cy="1738128"/>
              </a:xfrm>
            </p:spPr>
            <p:txBody>
              <a:bodyPr/>
              <a:lstStyle/>
              <a:p>
                <a:r>
                  <a:rPr lang="en-GB" dirty="0"/>
                  <a:t>We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sample</a:t>
                </a:r>
                <a:r>
                  <a:rPr lang="en-GB" dirty="0"/>
                  <a:t> in occasion </a:t>
                </a:r>
                <a14:m>
                  <m:oMath xmlns:m="http://schemas.openxmlformats.org/officeDocument/2006/math"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dirty="0"/>
                  <a:t> (e.g. year)</a:t>
                </a:r>
              </a:p>
              <a:p>
                <a:r>
                  <a:rPr lang="en-GB" dirty="0"/>
                  <a:t>We do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surveys</a:t>
                </a:r>
                <a:r>
                  <a:rPr lang="en-GB" dirty="0"/>
                  <a:t> on days 1, 2, 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dirty="0"/>
                  <a:t> (i.e. for some amount 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dirty="0"/>
                  <a:t>] of days)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BA683C-D9A5-4E66-BA21-C04DFF0F68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87147"/>
                <a:ext cx="10515600" cy="1738128"/>
              </a:xfrm>
              <a:blipFill>
                <a:blip r:embed="rId2"/>
                <a:stretch>
                  <a:fillRect l="-1043" t="-561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FED83806-EA76-40E2-9F56-ABA867EC50FF}"/>
              </a:ext>
            </a:extLst>
          </p:cNvPr>
          <p:cNvSpPr txBox="1"/>
          <p:nvPr/>
        </p:nvSpPr>
        <p:spPr>
          <a:xfrm>
            <a:off x="4459532" y="4217901"/>
            <a:ext cx="305782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Closure at the </a:t>
            </a:r>
            <a:r>
              <a:rPr lang="en-GB" b="1" i="1" dirty="0">
                <a:solidFill>
                  <a:srgbClr val="7030A0"/>
                </a:solidFill>
              </a:rPr>
              <a:t>population</a:t>
            </a:r>
            <a:r>
              <a:rPr lang="en-GB" dirty="0"/>
              <a:t>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4BB25-DD3C-4048-9E3B-ED4855B1C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For single-season occupancy models</a:t>
            </a: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FEF0B625-E867-46E2-8FC4-589B81A68656}"/>
              </a:ext>
            </a:extLst>
          </p:cNvPr>
          <p:cNvSpPr/>
          <p:nvPr/>
        </p:nvSpPr>
        <p:spPr>
          <a:xfrm>
            <a:off x="4536489" y="1343818"/>
            <a:ext cx="2885243" cy="2562357"/>
          </a:xfrm>
          <a:prstGeom prst="triangle">
            <a:avLst/>
          </a:prstGeom>
          <a:noFill/>
          <a:ln w="57150">
            <a:solidFill>
              <a:srgbClr val="7030A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2EA3543-6FAD-4339-8FA9-FF5E30405FA5}"/>
                  </a:ext>
                </a:extLst>
              </p:cNvPr>
              <p:cNvSpPr txBox="1"/>
              <p:nvPr/>
            </p:nvSpPr>
            <p:spPr>
              <a:xfrm>
                <a:off x="5784890" y="1599479"/>
                <a:ext cx="388440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2EA3543-6FAD-4339-8FA9-FF5E30405F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84890" y="1599479"/>
                <a:ext cx="388440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53EAB1B-5ECB-48E1-A4AB-5E88AC124746}"/>
                  </a:ext>
                </a:extLst>
              </p:cNvPr>
              <p:cNvSpPr txBox="1"/>
              <p:nvPr/>
            </p:nvSpPr>
            <p:spPr>
              <a:xfrm>
                <a:off x="4934113" y="3234449"/>
                <a:ext cx="35907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53EAB1B-5ECB-48E1-A4AB-5E88AC1247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4113" y="3234449"/>
                <a:ext cx="359073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A08DC1C-BE43-4C44-B5C8-B3C4933772B0}"/>
                  </a:ext>
                </a:extLst>
              </p:cNvPr>
              <p:cNvSpPr txBox="1"/>
              <p:nvPr/>
            </p:nvSpPr>
            <p:spPr>
              <a:xfrm>
                <a:off x="5707560" y="3234449"/>
                <a:ext cx="67807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GB" sz="3600" dirty="0"/>
                  <a:t> …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A08DC1C-BE43-4C44-B5C8-B3C4933772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7560" y="3234449"/>
                <a:ext cx="678071" cy="553998"/>
              </a:xfrm>
              <a:prstGeom prst="rect">
                <a:avLst/>
              </a:prstGeom>
              <a:blipFill>
                <a:blip r:embed="rId6"/>
                <a:stretch>
                  <a:fillRect t="-25556" r="-39286" b="-50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E3CA204-85B8-4124-87FD-F97B9D9C55DB}"/>
                  </a:ext>
                </a:extLst>
              </p:cNvPr>
              <p:cNvSpPr txBox="1"/>
              <p:nvPr/>
            </p:nvSpPr>
            <p:spPr>
              <a:xfrm>
                <a:off x="6481007" y="3234449"/>
                <a:ext cx="825098" cy="11079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GB" sz="36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m:oMathPara>
                </a14:m>
                <a:endParaRPr lang="en-GB" sz="3600" b="0" dirty="0"/>
              </a:p>
              <a:p>
                <a:endParaRPr lang="en-GB" sz="3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E3CA204-85B8-4124-87FD-F97B9D9C55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1007" y="3234449"/>
                <a:ext cx="825098" cy="110799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ight Brace 9">
            <a:extLst>
              <a:ext uri="{FF2B5EF4-FFF2-40B4-BE49-F238E27FC236}">
                <a16:creationId xmlns:a16="http://schemas.microsoft.com/office/drawing/2014/main" id="{F93508DD-7C44-471A-B07F-15EC5CCF9279}"/>
              </a:ext>
            </a:extLst>
          </p:cNvPr>
          <p:cNvSpPr/>
          <p:nvPr/>
        </p:nvSpPr>
        <p:spPr>
          <a:xfrm rot="5400000">
            <a:off x="5881340" y="2544489"/>
            <a:ext cx="195539" cy="3039155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149DDF-1258-4F21-8D2B-9C44E34F5B4B}"/>
              </a:ext>
            </a:extLst>
          </p:cNvPr>
          <p:cNvSpPr txBox="1"/>
          <p:nvPr/>
        </p:nvSpPr>
        <p:spPr>
          <a:xfrm>
            <a:off x="4619858" y="4221958"/>
            <a:ext cx="271850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Closure at the </a:t>
            </a:r>
            <a:r>
              <a:rPr lang="en-GB" b="1" i="1" dirty="0">
                <a:solidFill>
                  <a:srgbClr val="7030A0"/>
                </a:solidFill>
              </a:rPr>
              <a:t>species</a:t>
            </a:r>
            <a:r>
              <a:rPr lang="en-GB" dirty="0"/>
              <a:t> level</a:t>
            </a:r>
          </a:p>
        </p:txBody>
      </p:sp>
      <p:sp>
        <p:nvSpPr>
          <p:cNvPr id="12" name="Google Shape;84;p16">
            <a:extLst>
              <a:ext uri="{FF2B5EF4-FFF2-40B4-BE49-F238E27FC236}">
                <a16:creationId xmlns:a16="http://schemas.microsoft.com/office/drawing/2014/main" id="{8E7B12E9-E05C-4A2E-8838-57E303C8D9A3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5607EFC3-52A3-4022-84D2-8DEFA2F7B2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991204"/>
                <a:ext cx="10515600" cy="173812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dirty="0"/>
                  <a:t>We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sample</a:t>
                </a:r>
                <a:r>
                  <a:rPr lang="en-GB" dirty="0"/>
                  <a:t> in occasion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dirty="0"/>
                  <a:t> (e.g. year)</a:t>
                </a:r>
              </a:p>
              <a:p>
                <a:r>
                  <a:rPr lang="en-GB" dirty="0"/>
                  <a:t>We do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trapping</a:t>
                </a:r>
                <a:r>
                  <a:rPr lang="en-GB" dirty="0"/>
                  <a:t> on days 1, 2, 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dirty="0"/>
                  <a:t> (i.e. for some amount 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dirty="0"/>
                  <a:t>] of days)</a:t>
                </a:r>
              </a:p>
            </p:txBody>
          </p:sp>
        </mc:Choice>
        <mc:Fallback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5607EFC3-52A3-4022-84D2-8DEFA2F7B2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991204"/>
                <a:ext cx="10515600" cy="1738128"/>
              </a:xfrm>
              <a:prstGeom prst="rect">
                <a:avLst/>
              </a:prstGeom>
              <a:blipFill>
                <a:blip r:embed="rId8"/>
                <a:stretch>
                  <a:fillRect l="-1043" t="-596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5063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  <p:bldP spid="11" grpId="0" animBg="1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Map&#10;&#10;Description automatically generated">
            <a:extLst>
              <a:ext uri="{FF2B5EF4-FFF2-40B4-BE49-F238E27FC236}">
                <a16:creationId xmlns:a16="http://schemas.microsoft.com/office/drawing/2014/main" id="{64484783-EC43-4078-BBDB-9A36BFFE6E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090" b="50478"/>
          <a:stretch/>
        </p:blipFill>
        <p:spPr>
          <a:xfrm>
            <a:off x="7038822" y="2033379"/>
            <a:ext cx="5153178" cy="34428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4BB25-DD3C-4048-9E3B-ED4855B1C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does the data look like?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A683C-D9A5-4E66-BA21-C04DFF0F6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2470"/>
            <a:ext cx="6569112" cy="516280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For closed CMR</a:t>
            </a:r>
          </a:p>
          <a:p>
            <a:pPr lvl="1"/>
            <a:r>
              <a:rPr lang="en-GB" dirty="0"/>
              <a:t>A capture history of 110 meant;</a:t>
            </a:r>
          </a:p>
          <a:p>
            <a:pPr lvl="2"/>
            <a:r>
              <a:rPr lang="en-GB" b="1" i="1" dirty="0">
                <a:solidFill>
                  <a:srgbClr val="7030A0"/>
                </a:solidFill>
              </a:rPr>
              <a:t>CAPTURED </a:t>
            </a:r>
            <a:r>
              <a:rPr lang="en-GB" b="1" i="1" dirty="0" err="1">
                <a:solidFill>
                  <a:srgbClr val="7030A0"/>
                </a:solidFill>
              </a:rPr>
              <a:t>CAPTURED</a:t>
            </a:r>
            <a:r>
              <a:rPr lang="en-GB" b="1" i="1" dirty="0">
                <a:solidFill>
                  <a:srgbClr val="7030A0"/>
                </a:solidFill>
              </a:rPr>
              <a:t> NOT CAPTURED</a:t>
            </a:r>
          </a:p>
          <a:p>
            <a:pPr lvl="2"/>
            <a:r>
              <a:rPr lang="en-GB" b="1" i="1" dirty="0">
                <a:solidFill>
                  <a:srgbClr val="7030A0"/>
                </a:solidFill>
              </a:rPr>
              <a:t>ALIVE </a:t>
            </a:r>
            <a:r>
              <a:rPr lang="en-GB" b="1" i="1" dirty="0" err="1">
                <a:solidFill>
                  <a:srgbClr val="7030A0"/>
                </a:solidFill>
              </a:rPr>
              <a:t>ALIVE</a:t>
            </a:r>
            <a:r>
              <a:rPr lang="en-GB" b="1" i="1" dirty="0">
                <a:solidFill>
                  <a:srgbClr val="7030A0"/>
                </a:solidFill>
              </a:rPr>
              <a:t> </a:t>
            </a:r>
            <a:r>
              <a:rPr lang="en-GB" b="1" i="1" dirty="0" err="1">
                <a:solidFill>
                  <a:srgbClr val="7030A0"/>
                </a:solidFill>
              </a:rPr>
              <a:t>ALIVE</a:t>
            </a:r>
            <a:r>
              <a:rPr lang="en-GB" b="1" i="1" dirty="0">
                <a:solidFill>
                  <a:srgbClr val="7030A0"/>
                </a:solidFill>
              </a:rPr>
              <a:t> </a:t>
            </a:r>
            <a:r>
              <a:rPr lang="en-GB" dirty="0"/>
              <a:t>(because of closure)</a:t>
            </a:r>
          </a:p>
          <a:p>
            <a:r>
              <a:rPr lang="en-GB" dirty="0"/>
              <a:t>For single-season occupancy models</a:t>
            </a:r>
          </a:p>
          <a:p>
            <a:pPr lvl="1"/>
            <a:r>
              <a:rPr lang="en-GB" dirty="0"/>
              <a:t>A </a:t>
            </a:r>
            <a:r>
              <a:rPr lang="en-GB" b="1" i="1" dirty="0">
                <a:solidFill>
                  <a:srgbClr val="7030A0"/>
                </a:solidFill>
              </a:rPr>
              <a:t>detection</a:t>
            </a:r>
            <a:r>
              <a:rPr lang="en-GB" dirty="0"/>
              <a:t> history of 110 means;</a:t>
            </a:r>
          </a:p>
          <a:p>
            <a:pPr lvl="2"/>
            <a:r>
              <a:rPr lang="en-GB" b="1" i="1" dirty="0">
                <a:solidFill>
                  <a:srgbClr val="7030A0"/>
                </a:solidFill>
              </a:rPr>
              <a:t>DETECTED </a:t>
            </a:r>
            <a:r>
              <a:rPr lang="en-GB" b="1" i="1" dirty="0" err="1">
                <a:solidFill>
                  <a:srgbClr val="7030A0"/>
                </a:solidFill>
              </a:rPr>
              <a:t>DETECTED</a:t>
            </a:r>
            <a:r>
              <a:rPr lang="en-GB" b="1" i="1" dirty="0">
                <a:solidFill>
                  <a:srgbClr val="7030A0"/>
                </a:solidFill>
              </a:rPr>
              <a:t> NOTDETECTED</a:t>
            </a:r>
          </a:p>
          <a:p>
            <a:pPr lvl="2"/>
            <a:r>
              <a:rPr lang="en-GB" b="1" i="1" dirty="0">
                <a:solidFill>
                  <a:srgbClr val="7030A0"/>
                </a:solidFill>
              </a:rPr>
              <a:t>PRESENT </a:t>
            </a:r>
            <a:r>
              <a:rPr lang="en-GB" b="1" i="1" dirty="0" err="1">
                <a:solidFill>
                  <a:srgbClr val="7030A0"/>
                </a:solidFill>
              </a:rPr>
              <a:t>PRESENT</a:t>
            </a:r>
            <a:r>
              <a:rPr lang="en-GB" b="1" i="1" dirty="0">
                <a:solidFill>
                  <a:srgbClr val="7030A0"/>
                </a:solidFill>
              </a:rPr>
              <a:t> </a:t>
            </a:r>
            <a:r>
              <a:rPr lang="en-GB" b="1" i="1" dirty="0" err="1">
                <a:solidFill>
                  <a:srgbClr val="7030A0"/>
                </a:solidFill>
              </a:rPr>
              <a:t>PRESENT</a:t>
            </a:r>
            <a:r>
              <a:rPr lang="en-GB" b="1" i="1" dirty="0">
                <a:solidFill>
                  <a:srgbClr val="7030A0"/>
                </a:solidFill>
              </a:rPr>
              <a:t> </a:t>
            </a:r>
            <a:r>
              <a:rPr lang="en-GB" dirty="0"/>
              <a:t>(because of closure)</a:t>
            </a:r>
          </a:p>
          <a:p>
            <a:r>
              <a:rPr lang="en-GB" dirty="0"/>
              <a:t>So data looks identical</a:t>
            </a:r>
          </a:p>
          <a:p>
            <a:pPr lvl="1"/>
            <a:r>
              <a:rPr lang="en-GB" dirty="0"/>
              <a:t>110011</a:t>
            </a:r>
          </a:p>
          <a:p>
            <a:pPr lvl="1"/>
            <a:r>
              <a:rPr lang="en-GB" dirty="0"/>
              <a:t>011011</a:t>
            </a:r>
          </a:p>
          <a:p>
            <a:pPr lvl="1"/>
            <a:r>
              <a:rPr lang="en-GB" dirty="0"/>
              <a:t>010111</a:t>
            </a:r>
          </a:p>
          <a:p>
            <a:pPr lvl="1"/>
            <a:r>
              <a:rPr lang="en-GB" dirty="0"/>
              <a:t>(with one caveat, more later)</a:t>
            </a:r>
          </a:p>
          <a:p>
            <a:pPr lvl="2"/>
            <a:endParaRPr lang="en-GB" dirty="0"/>
          </a:p>
        </p:txBody>
      </p:sp>
      <p:sp>
        <p:nvSpPr>
          <p:cNvPr id="12" name="Google Shape;84;p16">
            <a:extLst>
              <a:ext uri="{FF2B5EF4-FFF2-40B4-BE49-F238E27FC236}">
                <a16:creationId xmlns:a16="http://schemas.microsoft.com/office/drawing/2014/main" id="{8E7B12E9-E05C-4A2E-8838-57E303C8D9A3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06623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9A2C4-E101-48E6-87CA-4454EBD76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State-space in occupancy models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1D3199D-A70E-45F7-8CA1-BDF2161A69E5}"/>
              </a:ext>
            </a:extLst>
          </p:cNvPr>
          <p:cNvGrpSpPr/>
          <p:nvPr/>
        </p:nvGrpSpPr>
        <p:grpSpPr>
          <a:xfrm>
            <a:off x="2741533" y="4087575"/>
            <a:ext cx="5726217" cy="2275349"/>
            <a:chOff x="3858826" y="4154304"/>
            <a:chExt cx="5726217" cy="2275349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A8A7A590-9106-4D1D-98BF-8ECB1746BE70}"/>
                </a:ext>
              </a:extLst>
            </p:cNvPr>
            <p:cNvSpPr/>
            <p:nvPr/>
          </p:nvSpPr>
          <p:spPr>
            <a:xfrm>
              <a:off x="3858826" y="5671204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7E78A64D-CE66-4A5A-8214-B7BB0171E08B}"/>
                </a:ext>
              </a:extLst>
            </p:cNvPr>
            <p:cNvSpPr/>
            <p:nvPr/>
          </p:nvSpPr>
          <p:spPr>
            <a:xfrm>
              <a:off x="4975762" y="5671203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2125D558-DE4F-48BB-99E1-0446EE10776F}"/>
                </a:ext>
              </a:extLst>
            </p:cNvPr>
            <p:cNvSpPr/>
            <p:nvPr/>
          </p:nvSpPr>
          <p:spPr>
            <a:xfrm>
              <a:off x="6092698" y="5671202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F3A335AC-DBC2-45B8-955E-72D872311C16}"/>
                </a:ext>
              </a:extLst>
            </p:cNvPr>
            <p:cNvSpPr/>
            <p:nvPr/>
          </p:nvSpPr>
          <p:spPr>
            <a:xfrm>
              <a:off x="4657461" y="4912754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07D5A96F-AD43-4D40-B145-52A4D3C3621D}"/>
                </a:ext>
              </a:extLst>
            </p:cNvPr>
            <p:cNvSpPr/>
            <p:nvPr/>
          </p:nvSpPr>
          <p:spPr>
            <a:xfrm>
              <a:off x="5774397" y="4912753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10C6F629-0241-4863-B189-96D38BAA55B6}"/>
                </a:ext>
              </a:extLst>
            </p:cNvPr>
            <p:cNvSpPr/>
            <p:nvPr/>
          </p:nvSpPr>
          <p:spPr>
            <a:xfrm>
              <a:off x="6891333" y="4912752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Parallelogram 18">
              <a:extLst>
                <a:ext uri="{FF2B5EF4-FFF2-40B4-BE49-F238E27FC236}">
                  <a16:creationId xmlns:a16="http://schemas.microsoft.com/office/drawing/2014/main" id="{F1976B97-0A4C-4F14-A1B8-FE4C2455BBCC}"/>
                </a:ext>
              </a:extLst>
            </p:cNvPr>
            <p:cNvSpPr/>
            <p:nvPr/>
          </p:nvSpPr>
          <p:spPr>
            <a:xfrm>
              <a:off x="5455373" y="4154306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EDAABF8-EFF0-4897-96C2-8043E19814AC}"/>
                </a:ext>
              </a:extLst>
            </p:cNvPr>
            <p:cNvSpPr/>
            <p:nvPr/>
          </p:nvSpPr>
          <p:spPr>
            <a:xfrm>
              <a:off x="6572309" y="4154305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FFFE9430-39FA-4D54-AA5A-68848989A7AC}"/>
                </a:ext>
              </a:extLst>
            </p:cNvPr>
            <p:cNvSpPr/>
            <p:nvPr/>
          </p:nvSpPr>
          <p:spPr>
            <a:xfrm>
              <a:off x="7689245" y="4154304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DFFB2D8-D11C-4CE0-8351-24276E78A913}"/>
              </a:ext>
            </a:extLst>
          </p:cNvPr>
          <p:cNvGrpSpPr/>
          <p:nvPr/>
        </p:nvGrpSpPr>
        <p:grpSpPr>
          <a:xfrm>
            <a:off x="2741172" y="1749013"/>
            <a:ext cx="5726217" cy="2275349"/>
            <a:chOff x="846092" y="2219530"/>
            <a:chExt cx="5726217" cy="2275349"/>
          </a:xfrm>
        </p:grpSpPr>
        <p:sp>
          <p:nvSpPr>
            <p:cNvPr id="22" name="Parallelogram 21">
              <a:extLst>
                <a:ext uri="{FF2B5EF4-FFF2-40B4-BE49-F238E27FC236}">
                  <a16:creationId xmlns:a16="http://schemas.microsoft.com/office/drawing/2014/main" id="{60A26E8C-1D97-4546-9D03-292D7D34E661}"/>
                </a:ext>
              </a:extLst>
            </p:cNvPr>
            <p:cNvSpPr/>
            <p:nvPr/>
          </p:nvSpPr>
          <p:spPr>
            <a:xfrm>
              <a:off x="846092" y="3736430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Parallelogram 22">
              <a:extLst>
                <a:ext uri="{FF2B5EF4-FFF2-40B4-BE49-F238E27FC236}">
                  <a16:creationId xmlns:a16="http://schemas.microsoft.com/office/drawing/2014/main" id="{502D0CB5-2E0D-46AF-9B14-2C3819F5DC59}"/>
                </a:ext>
              </a:extLst>
            </p:cNvPr>
            <p:cNvSpPr/>
            <p:nvPr/>
          </p:nvSpPr>
          <p:spPr>
            <a:xfrm>
              <a:off x="1963028" y="3736429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F891DEE7-B89D-41D4-8DBA-873BE7D72CE8}"/>
                </a:ext>
              </a:extLst>
            </p:cNvPr>
            <p:cNvSpPr/>
            <p:nvPr/>
          </p:nvSpPr>
          <p:spPr>
            <a:xfrm>
              <a:off x="3079964" y="3736428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Parallelogram 24">
              <a:extLst>
                <a:ext uri="{FF2B5EF4-FFF2-40B4-BE49-F238E27FC236}">
                  <a16:creationId xmlns:a16="http://schemas.microsoft.com/office/drawing/2014/main" id="{EE0D3DFD-8F72-472F-8A33-ABCDB61A9370}"/>
                </a:ext>
              </a:extLst>
            </p:cNvPr>
            <p:cNvSpPr/>
            <p:nvPr/>
          </p:nvSpPr>
          <p:spPr>
            <a:xfrm>
              <a:off x="1644727" y="2977980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Parallelogram 25">
              <a:extLst>
                <a:ext uri="{FF2B5EF4-FFF2-40B4-BE49-F238E27FC236}">
                  <a16:creationId xmlns:a16="http://schemas.microsoft.com/office/drawing/2014/main" id="{9496FC84-EBA5-48A5-B1A9-D1CE9EB2BDF8}"/>
                </a:ext>
              </a:extLst>
            </p:cNvPr>
            <p:cNvSpPr/>
            <p:nvPr/>
          </p:nvSpPr>
          <p:spPr>
            <a:xfrm>
              <a:off x="2761663" y="2977979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Parallelogram 26">
              <a:extLst>
                <a:ext uri="{FF2B5EF4-FFF2-40B4-BE49-F238E27FC236}">
                  <a16:creationId xmlns:a16="http://schemas.microsoft.com/office/drawing/2014/main" id="{F139C2FE-7E5D-40D4-95CB-005900A85A3D}"/>
                </a:ext>
              </a:extLst>
            </p:cNvPr>
            <p:cNvSpPr/>
            <p:nvPr/>
          </p:nvSpPr>
          <p:spPr>
            <a:xfrm>
              <a:off x="3878599" y="2977978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Parallelogram 27">
              <a:extLst>
                <a:ext uri="{FF2B5EF4-FFF2-40B4-BE49-F238E27FC236}">
                  <a16:creationId xmlns:a16="http://schemas.microsoft.com/office/drawing/2014/main" id="{279BA617-44C9-4129-B026-2CF24AC27C03}"/>
                </a:ext>
              </a:extLst>
            </p:cNvPr>
            <p:cNvSpPr/>
            <p:nvPr/>
          </p:nvSpPr>
          <p:spPr>
            <a:xfrm>
              <a:off x="2442639" y="2219532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D4CFF06B-65B5-4CEA-8735-4A75B7886C12}"/>
                </a:ext>
              </a:extLst>
            </p:cNvPr>
            <p:cNvSpPr/>
            <p:nvPr/>
          </p:nvSpPr>
          <p:spPr>
            <a:xfrm>
              <a:off x="3559575" y="2219531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19878948-8863-4098-9D92-506AD68B9258}"/>
                </a:ext>
              </a:extLst>
            </p:cNvPr>
            <p:cNvSpPr/>
            <p:nvPr/>
          </p:nvSpPr>
          <p:spPr>
            <a:xfrm>
              <a:off x="4676511" y="2219530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8FB5437-761A-4EA6-B96A-6C3E9412C6E8}"/>
                </a:ext>
              </a:extLst>
            </p:cNvPr>
            <p:cNvSpPr txBox="1"/>
            <p:nvPr/>
          </p:nvSpPr>
          <p:spPr>
            <a:xfrm>
              <a:off x="1455361" y="3962595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111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15D8FC6-A0D9-41F0-BCDD-870E738322B2}"/>
                </a:ext>
              </a:extLst>
            </p:cNvPr>
            <p:cNvSpPr txBox="1"/>
            <p:nvPr/>
          </p:nvSpPr>
          <p:spPr>
            <a:xfrm>
              <a:off x="2311438" y="313749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100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8A62E0E-3331-4DBC-A0EA-948C0EEE2213}"/>
                </a:ext>
              </a:extLst>
            </p:cNvPr>
            <p:cNvSpPr txBox="1"/>
            <p:nvPr/>
          </p:nvSpPr>
          <p:spPr>
            <a:xfrm>
              <a:off x="2568624" y="3969638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000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CE1D7D3-7C9A-43D1-B70F-DC5D30C160C4}"/>
                </a:ext>
              </a:extLst>
            </p:cNvPr>
            <p:cNvSpPr txBox="1"/>
            <p:nvPr/>
          </p:nvSpPr>
          <p:spPr>
            <a:xfrm>
              <a:off x="4239612" y="2344224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101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14A6885-0DE2-4783-A6DF-6771DAC9081D}"/>
                </a:ext>
              </a:extLst>
            </p:cNvPr>
            <p:cNvSpPr txBox="1"/>
            <p:nvPr/>
          </p:nvSpPr>
          <p:spPr>
            <a:xfrm>
              <a:off x="5337498" y="2344224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000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909ED96-35CE-46A7-8C4E-C22853CB62CC}"/>
                </a:ext>
              </a:extLst>
            </p:cNvPr>
            <p:cNvSpPr txBox="1"/>
            <p:nvPr/>
          </p:nvSpPr>
          <p:spPr>
            <a:xfrm>
              <a:off x="3431814" y="313749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000</a:t>
              </a:r>
            </a:p>
          </p:txBody>
        </p:sp>
      </p:grp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94A58F1-7E4E-4341-BC38-94DC7AFE6FFC}"/>
              </a:ext>
            </a:extLst>
          </p:cNvPr>
          <p:cNvCxnSpPr/>
          <p:nvPr/>
        </p:nvCxnSpPr>
        <p:spPr>
          <a:xfrm>
            <a:off x="8467389" y="1749013"/>
            <a:ext cx="0" cy="2275347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B2B9895-92F9-494C-A6B8-259329D163F4}"/>
              </a:ext>
            </a:extLst>
          </p:cNvPr>
          <p:cNvCxnSpPr/>
          <p:nvPr/>
        </p:nvCxnSpPr>
        <p:spPr>
          <a:xfrm>
            <a:off x="6060060" y="4105331"/>
            <a:ext cx="0" cy="2275347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6633F3C-E475-42CB-B174-E7030CBB3406}"/>
              </a:ext>
            </a:extLst>
          </p:cNvPr>
          <p:cNvCxnSpPr/>
          <p:nvPr/>
        </p:nvCxnSpPr>
        <p:spPr>
          <a:xfrm>
            <a:off x="2741172" y="4024360"/>
            <a:ext cx="0" cy="2275347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1357AED5-B3B9-4250-9E62-85C1CA2F30AF}"/>
              </a:ext>
            </a:extLst>
          </p:cNvPr>
          <p:cNvSpPr txBox="1"/>
          <p:nvPr/>
        </p:nvSpPr>
        <p:spPr>
          <a:xfrm>
            <a:off x="56563" y="1394644"/>
            <a:ext cx="4450193" cy="830997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GB" sz="2400" b="1" dirty="0"/>
              <a:t>Observation process</a:t>
            </a:r>
          </a:p>
          <a:p>
            <a:r>
              <a:rPr lang="en-GB" sz="2400" dirty="0"/>
              <a:t>(i.e. what you observe in the field)</a:t>
            </a:r>
          </a:p>
        </p:txBody>
      </p:sp>
      <p:cxnSp>
        <p:nvCxnSpPr>
          <p:cNvPr id="54" name="Connector: Curved 53">
            <a:extLst>
              <a:ext uri="{FF2B5EF4-FFF2-40B4-BE49-F238E27FC236}">
                <a16:creationId xmlns:a16="http://schemas.microsoft.com/office/drawing/2014/main" id="{58648D4F-F0FD-4EA4-BD25-6C8DB29218D3}"/>
              </a:ext>
            </a:extLst>
          </p:cNvPr>
          <p:cNvCxnSpPr>
            <a:stCxn id="52" idx="2"/>
            <a:endCxn id="25" idx="5"/>
          </p:cNvCxnSpPr>
          <p:nvPr/>
        </p:nvCxnSpPr>
        <p:spPr>
          <a:xfrm rot="16200000" flipH="1">
            <a:off x="2780259" y="1727042"/>
            <a:ext cx="661047" cy="1658244"/>
          </a:xfrm>
          <a:prstGeom prst="curvedConnector2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B2638C36-E3D7-43A6-B61E-6C034D69978E}"/>
              </a:ext>
            </a:extLst>
          </p:cNvPr>
          <p:cNvSpPr txBox="1"/>
          <p:nvPr/>
        </p:nvSpPr>
        <p:spPr>
          <a:xfrm>
            <a:off x="7669477" y="5884208"/>
            <a:ext cx="4306115" cy="830997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GB" sz="2400" b="1" dirty="0"/>
              <a:t>State process</a:t>
            </a:r>
          </a:p>
          <a:p>
            <a:r>
              <a:rPr lang="en-GB" sz="2400" dirty="0"/>
              <a:t>(i.e. what the biological reality is)</a:t>
            </a:r>
          </a:p>
        </p:txBody>
      </p:sp>
      <p:cxnSp>
        <p:nvCxnSpPr>
          <p:cNvPr id="57" name="Connector: Curved 56">
            <a:extLst>
              <a:ext uri="{FF2B5EF4-FFF2-40B4-BE49-F238E27FC236}">
                <a16:creationId xmlns:a16="http://schemas.microsoft.com/office/drawing/2014/main" id="{369CD14B-B20A-42CC-AEFB-8683C57DA38D}"/>
              </a:ext>
            </a:extLst>
          </p:cNvPr>
          <p:cNvCxnSpPr>
            <a:stCxn id="55" idx="0"/>
            <a:endCxn id="18" idx="2"/>
          </p:cNvCxnSpPr>
          <p:nvPr/>
        </p:nvCxnSpPr>
        <p:spPr>
          <a:xfrm rot="16200000" flipV="1">
            <a:off x="8216658" y="4278331"/>
            <a:ext cx="658960" cy="2552794"/>
          </a:xfrm>
          <a:prstGeom prst="curvedConnector2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91380F2A-0356-4F52-843F-8C3F2F5E1701}"/>
              </a:ext>
            </a:extLst>
          </p:cNvPr>
          <p:cNvSpPr/>
          <p:nvPr/>
        </p:nvSpPr>
        <p:spPr>
          <a:xfrm>
            <a:off x="4449313" y="3386108"/>
            <a:ext cx="605597" cy="595358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61BFC787-4899-4E54-B2F9-DC874D9458CB}"/>
                  </a:ext>
                </a:extLst>
              </p:cNvPr>
              <p:cNvSpPr txBox="1"/>
              <p:nvPr/>
            </p:nvSpPr>
            <p:spPr>
              <a:xfrm>
                <a:off x="-2685" y="3429000"/>
                <a:ext cx="2696775" cy="34778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In closed CMR, any individuals we never caught (CH = 000) </a:t>
                </a:r>
                <a:r>
                  <a:rPr lang="en-GB" sz="2000" b="1" i="1" dirty="0">
                    <a:solidFill>
                      <a:srgbClr val="7030A0"/>
                    </a:solidFill>
                  </a:rPr>
                  <a:t>were unknown</a:t>
                </a:r>
                <a:r>
                  <a:rPr lang="en-GB" sz="2000" dirty="0"/>
                  <a:t>. Hence having to 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2000" b="0" dirty="0"/>
                  <a:t>.</a:t>
                </a:r>
              </a:p>
              <a:p>
                <a:endParaRPr lang="en-GB" sz="2000" b="0" dirty="0"/>
              </a:p>
              <a:p>
                <a:r>
                  <a:rPr lang="en-GB" sz="2000" dirty="0"/>
                  <a:t>In single-season occupancy models, we </a:t>
                </a:r>
                <a:r>
                  <a:rPr lang="en-GB" sz="2000" b="1" i="1" dirty="0">
                    <a:solidFill>
                      <a:srgbClr val="7030A0"/>
                    </a:solidFill>
                  </a:rPr>
                  <a:t>do</a:t>
                </a:r>
                <a:r>
                  <a:rPr lang="en-GB" sz="2000" dirty="0"/>
                  <a:t> observe sites that were never occupied (EH = 000).</a:t>
                </a:r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61BFC787-4899-4E54-B2F9-DC874D9458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685" y="3429000"/>
                <a:ext cx="2696775" cy="3477875"/>
              </a:xfrm>
              <a:prstGeom prst="rect">
                <a:avLst/>
              </a:prstGeom>
              <a:blipFill>
                <a:blip r:embed="rId2"/>
                <a:stretch>
                  <a:fillRect l="-2489" t="-1053" r="-3394" b="-210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2" name="Connector: Curved 61">
            <a:extLst>
              <a:ext uri="{FF2B5EF4-FFF2-40B4-BE49-F238E27FC236}">
                <a16:creationId xmlns:a16="http://schemas.microsoft.com/office/drawing/2014/main" id="{439AA1B3-0DD5-4030-9754-442E8652E6A0}"/>
              </a:ext>
            </a:extLst>
          </p:cNvPr>
          <p:cNvCxnSpPr>
            <a:cxnSpLocks/>
            <a:stCxn id="60" idx="3"/>
            <a:endCxn id="58" idx="4"/>
          </p:cNvCxnSpPr>
          <p:nvPr/>
        </p:nvCxnSpPr>
        <p:spPr>
          <a:xfrm flipV="1">
            <a:off x="2694090" y="3981466"/>
            <a:ext cx="2058022" cy="1186472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Google Shape;84;p16">
            <a:extLst>
              <a:ext uri="{FF2B5EF4-FFF2-40B4-BE49-F238E27FC236}">
                <a16:creationId xmlns:a16="http://schemas.microsoft.com/office/drawing/2014/main" id="{C551F0C6-BA83-4F5F-A233-926D9D641DF0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79013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5" grpId="0" animBg="1"/>
      <p:bldP spid="5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9AD6D-B39A-4EFB-B18A-D1678B27E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Parameters in single-season occupancy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0EF601-5055-4798-9A1B-4791B581F1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3524311" cy="4351338"/>
              </a:xfrm>
            </p:spPr>
            <p:txBody>
              <a:bodyPr/>
              <a:lstStyle/>
              <a:p>
                <a:r>
                  <a:rPr lang="en-GB" dirty="0"/>
                  <a:t>Just two parameters</a:t>
                </a:r>
              </a:p>
              <a:p>
                <a:pPr lvl="1"/>
                <a:r>
                  <a:rPr lang="en-GB" dirty="0"/>
                  <a:t>What is the probability that we detect a species, given it was present?</a:t>
                </a:r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sz="2000" i="0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What is the probability that a site is occupied?</a:t>
                </a:r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</a:rPr>
                      <m:t>Ψ</m:t>
                    </m:r>
                  </m:oMath>
                </a14:m>
                <a:r>
                  <a:rPr lang="en-GB" dirty="0"/>
                  <a:t> (psi)</a:t>
                </a:r>
              </a:p>
              <a:p>
                <a:pPr lvl="2"/>
                <a:endParaRPr lang="en-GB" dirty="0"/>
              </a:p>
              <a:p>
                <a:pPr lvl="1"/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0EF601-5055-4798-9A1B-4791B581F1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3524311" cy="4351338"/>
              </a:xfrm>
              <a:blipFill>
                <a:blip r:embed="rId2"/>
                <a:stretch>
                  <a:fillRect l="-3114" t="-2241" r="-207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84;p16">
            <a:extLst>
              <a:ext uri="{FF2B5EF4-FFF2-40B4-BE49-F238E27FC236}">
                <a16:creationId xmlns:a16="http://schemas.microsoft.com/office/drawing/2014/main" id="{46C00CAC-B911-47B6-8723-B345A9159B16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8FCA63C-4749-4D70-B477-3CCEFEA0A39C}"/>
              </a:ext>
            </a:extLst>
          </p:cNvPr>
          <p:cNvCxnSpPr/>
          <p:nvPr/>
        </p:nvCxnSpPr>
        <p:spPr>
          <a:xfrm>
            <a:off x="10899871" y="1731257"/>
            <a:ext cx="0" cy="2275347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AEA43D-BFC0-4553-B746-274EB31B2A25}"/>
              </a:ext>
            </a:extLst>
          </p:cNvPr>
          <p:cNvCxnSpPr/>
          <p:nvPr/>
        </p:nvCxnSpPr>
        <p:spPr>
          <a:xfrm>
            <a:off x="8492542" y="4087575"/>
            <a:ext cx="0" cy="2275347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E434E6D-3B72-4C1D-BEB0-79BB202CE714}"/>
              </a:ext>
            </a:extLst>
          </p:cNvPr>
          <p:cNvCxnSpPr/>
          <p:nvPr/>
        </p:nvCxnSpPr>
        <p:spPr>
          <a:xfrm>
            <a:off x="5173654" y="4006604"/>
            <a:ext cx="0" cy="2275347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4AF4438-31CE-4416-B4A4-7BAB2A9F6A8D}"/>
              </a:ext>
            </a:extLst>
          </p:cNvPr>
          <p:cNvCxnSpPr/>
          <p:nvPr/>
        </p:nvCxnSpPr>
        <p:spPr>
          <a:xfrm>
            <a:off x="4163627" y="2911876"/>
            <a:ext cx="2015231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31094FF-B646-4D98-99A5-072FEDED1011}"/>
              </a:ext>
            </a:extLst>
          </p:cNvPr>
          <p:cNvCxnSpPr/>
          <p:nvPr/>
        </p:nvCxnSpPr>
        <p:spPr>
          <a:xfrm>
            <a:off x="4080769" y="4999608"/>
            <a:ext cx="2015231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F51701-9A88-477C-B5C8-6B196D5308B4}"/>
              </a:ext>
            </a:extLst>
          </p:cNvPr>
          <p:cNvGrpSpPr/>
          <p:nvPr/>
        </p:nvGrpSpPr>
        <p:grpSpPr>
          <a:xfrm>
            <a:off x="5173835" y="4057627"/>
            <a:ext cx="5726217" cy="2275349"/>
            <a:chOff x="3858826" y="4154304"/>
            <a:chExt cx="5726217" cy="2275349"/>
          </a:xfrm>
        </p:grpSpPr>
        <p:sp>
          <p:nvSpPr>
            <p:cNvPr id="37" name="Parallelogram 36">
              <a:extLst>
                <a:ext uri="{FF2B5EF4-FFF2-40B4-BE49-F238E27FC236}">
                  <a16:creationId xmlns:a16="http://schemas.microsoft.com/office/drawing/2014/main" id="{B1AD9F0E-4BBD-4E73-97FA-54A4C70E596E}"/>
                </a:ext>
              </a:extLst>
            </p:cNvPr>
            <p:cNvSpPr/>
            <p:nvPr/>
          </p:nvSpPr>
          <p:spPr>
            <a:xfrm>
              <a:off x="3858826" y="5671204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Parallelogram 37">
              <a:extLst>
                <a:ext uri="{FF2B5EF4-FFF2-40B4-BE49-F238E27FC236}">
                  <a16:creationId xmlns:a16="http://schemas.microsoft.com/office/drawing/2014/main" id="{C698775D-A8BB-4062-A791-A0C4E1303005}"/>
                </a:ext>
              </a:extLst>
            </p:cNvPr>
            <p:cNvSpPr/>
            <p:nvPr/>
          </p:nvSpPr>
          <p:spPr>
            <a:xfrm>
              <a:off x="4975762" y="5671203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Parallelogram 38">
              <a:extLst>
                <a:ext uri="{FF2B5EF4-FFF2-40B4-BE49-F238E27FC236}">
                  <a16:creationId xmlns:a16="http://schemas.microsoft.com/office/drawing/2014/main" id="{DA0305CC-0246-4686-8842-C6ACFE5A9CCB}"/>
                </a:ext>
              </a:extLst>
            </p:cNvPr>
            <p:cNvSpPr/>
            <p:nvPr/>
          </p:nvSpPr>
          <p:spPr>
            <a:xfrm>
              <a:off x="6092698" y="5671202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Parallelogram 39">
              <a:extLst>
                <a:ext uri="{FF2B5EF4-FFF2-40B4-BE49-F238E27FC236}">
                  <a16:creationId xmlns:a16="http://schemas.microsoft.com/office/drawing/2014/main" id="{9964C8B0-4295-41E6-8F5E-32638CA5563E}"/>
                </a:ext>
              </a:extLst>
            </p:cNvPr>
            <p:cNvSpPr/>
            <p:nvPr/>
          </p:nvSpPr>
          <p:spPr>
            <a:xfrm>
              <a:off x="4657461" y="4912754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Parallelogram 40">
              <a:extLst>
                <a:ext uri="{FF2B5EF4-FFF2-40B4-BE49-F238E27FC236}">
                  <a16:creationId xmlns:a16="http://schemas.microsoft.com/office/drawing/2014/main" id="{D814A5C0-E7E3-4B89-9DD4-89DDC4D91D31}"/>
                </a:ext>
              </a:extLst>
            </p:cNvPr>
            <p:cNvSpPr/>
            <p:nvPr/>
          </p:nvSpPr>
          <p:spPr>
            <a:xfrm>
              <a:off x="5774397" y="4912753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Parallelogram 43">
              <a:extLst>
                <a:ext uri="{FF2B5EF4-FFF2-40B4-BE49-F238E27FC236}">
                  <a16:creationId xmlns:a16="http://schemas.microsoft.com/office/drawing/2014/main" id="{DB5520C7-CA68-4F66-9F26-0CC25519A2D1}"/>
                </a:ext>
              </a:extLst>
            </p:cNvPr>
            <p:cNvSpPr/>
            <p:nvPr/>
          </p:nvSpPr>
          <p:spPr>
            <a:xfrm>
              <a:off x="6891333" y="4912752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Parallelogram 44">
              <a:extLst>
                <a:ext uri="{FF2B5EF4-FFF2-40B4-BE49-F238E27FC236}">
                  <a16:creationId xmlns:a16="http://schemas.microsoft.com/office/drawing/2014/main" id="{37CE8F03-FFCF-4FA5-8C52-51EFC05011B6}"/>
                </a:ext>
              </a:extLst>
            </p:cNvPr>
            <p:cNvSpPr/>
            <p:nvPr/>
          </p:nvSpPr>
          <p:spPr>
            <a:xfrm>
              <a:off x="5455373" y="4154306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Parallelogram 45">
              <a:extLst>
                <a:ext uri="{FF2B5EF4-FFF2-40B4-BE49-F238E27FC236}">
                  <a16:creationId xmlns:a16="http://schemas.microsoft.com/office/drawing/2014/main" id="{FFDC9077-7DD4-4F74-B6B7-B1A86B3E10B8}"/>
                </a:ext>
              </a:extLst>
            </p:cNvPr>
            <p:cNvSpPr/>
            <p:nvPr/>
          </p:nvSpPr>
          <p:spPr>
            <a:xfrm>
              <a:off x="6572309" y="4154305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Parallelogram 46">
              <a:extLst>
                <a:ext uri="{FF2B5EF4-FFF2-40B4-BE49-F238E27FC236}">
                  <a16:creationId xmlns:a16="http://schemas.microsoft.com/office/drawing/2014/main" id="{A82CD9FA-E90A-415E-8E0B-26702FFEB25A}"/>
                </a:ext>
              </a:extLst>
            </p:cNvPr>
            <p:cNvSpPr/>
            <p:nvPr/>
          </p:nvSpPr>
          <p:spPr>
            <a:xfrm>
              <a:off x="7689245" y="4154304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140B34D-F4E9-4AE7-A9D2-C32CE4095DD3}"/>
              </a:ext>
            </a:extLst>
          </p:cNvPr>
          <p:cNvGrpSpPr/>
          <p:nvPr/>
        </p:nvGrpSpPr>
        <p:grpSpPr>
          <a:xfrm>
            <a:off x="5173474" y="1719065"/>
            <a:ext cx="5726217" cy="2275349"/>
            <a:chOff x="846092" y="2219530"/>
            <a:chExt cx="5726217" cy="2275349"/>
          </a:xfrm>
        </p:grpSpPr>
        <p:sp>
          <p:nvSpPr>
            <p:cNvPr id="49" name="Parallelogram 48">
              <a:extLst>
                <a:ext uri="{FF2B5EF4-FFF2-40B4-BE49-F238E27FC236}">
                  <a16:creationId xmlns:a16="http://schemas.microsoft.com/office/drawing/2014/main" id="{8B7DA7F9-A00B-4457-A1A8-6218991C0A33}"/>
                </a:ext>
              </a:extLst>
            </p:cNvPr>
            <p:cNvSpPr/>
            <p:nvPr/>
          </p:nvSpPr>
          <p:spPr>
            <a:xfrm>
              <a:off x="846092" y="3736430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Parallelogram 49">
              <a:extLst>
                <a:ext uri="{FF2B5EF4-FFF2-40B4-BE49-F238E27FC236}">
                  <a16:creationId xmlns:a16="http://schemas.microsoft.com/office/drawing/2014/main" id="{5D73EE7E-58F6-4079-B65B-49E0E86E028A}"/>
                </a:ext>
              </a:extLst>
            </p:cNvPr>
            <p:cNvSpPr/>
            <p:nvPr/>
          </p:nvSpPr>
          <p:spPr>
            <a:xfrm>
              <a:off x="1963028" y="3736429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Parallelogram 50">
              <a:extLst>
                <a:ext uri="{FF2B5EF4-FFF2-40B4-BE49-F238E27FC236}">
                  <a16:creationId xmlns:a16="http://schemas.microsoft.com/office/drawing/2014/main" id="{DB29D0A6-2089-4299-A628-3FD867A3B80C}"/>
                </a:ext>
              </a:extLst>
            </p:cNvPr>
            <p:cNvSpPr/>
            <p:nvPr/>
          </p:nvSpPr>
          <p:spPr>
            <a:xfrm>
              <a:off x="3079964" y="3736428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Parallelogram 51">
              <a:extLst>
                <a:ext uri="{FF2B5EF4-FFF2-40B4-BE49-F238E27FC236}">
                  <a16:creationId xmlns:a16="http://schemas.microsoft.com/office/drawing/2014/main" id="{59DB7135-4638-460D-8F6C-32D5BE81AC50}"/>
                </a:ext>
              </a:extLst>
            </p:cNvPr>
            <p:cNvSpPr/>
            <p:nvPr/>
          </p:nvSpPr>
          <p:spPr>
            <a:xfrm>
              <a:off x="1644727" y="2977980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Parallelogram 52">
              <a:extLst>
                <a:ext uri="{FF2B5EF4-FFF2-40B4-BE49-F238E27FC236}">
                  <a16:creationId xmlns:a16="http://schemas.microsoft.com/office/drawing/2014/main" id="{985D47C7-4578-4585-8D62-4EB4CF564CEE}"/>
                </a:ext>
              </a:extLst>
            </p:cNvPr>
            <p:cNvSpPr/>
            <p:nvPr/>
          </p:nvSpPr>
          <p:spPr>
            <a:xfrm>
              <a:off x="2761663" y="2977979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Parallelogram 53">
              <a:extLst>
                <a:ext uri="{FF2B5EF4-FFF2-40B4-BE49-F238E27FC236}">
                  <a16:creationId xmlns:a16="http://schemas.microsoft.com/office/drawing/2014/main" id="{F87E1A11-6D74-4F79-AF2F-94BA9034D5CE}"/>
                </a:ext>
              </a:extLst>
            </p:cNvPr>
            <p:cNvSpPr/>
            <p:nvPr/>
          </p:nvSpPr>
          <p:spPr>
            <a:xfrm>
              <a:off x="3878599" y="2977978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Parallelogram 54">
              <a:extLst>
                <a:ext uri="{FF2B5EF4-FFF2-40B4-BE49-F238E27FC236}">
                  <a16:creationId xmlns:a16="http://schemas.microsoft.com/office/drawing/2014/main" id="{1D15937F-F1BD-4C08-B44A-74EFFE83DBAC}"/>
                </a:ext>
              </a:extLst>
            </p:cNvPr>
            <p:cNvSpPr/>
            <p:nvPr/>
          </p:nvSpPr>
          <p:spPr>
            <a:xfrm>
              <a:off x="2442639" y="2219532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Parallelogram 55">
              <a:extLst>
                <a:ext uri="{FF2B5EF4-FFF2-40B4-BE49-F238E27FC236}">
                  <a16:creationId xmlns:a16="http://schemas.microsoft.com/office/drawing/2014/main" id="{225A80C8-23B3-4D5C-8CAF-BBB92C22FEB9}"/>
                </a:ext>
              </a:extLst>
            </p:cNvPr>
            <p:cNvSpPr/>
            <p:nvPr/>
          </p:nvSpPr>
          <p:spPr>
            <a:xfrm>
              <a:off x="3559575" y="2219531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Parallelogram 56">
              <a:extLst>
                <a:ext uri="{FF2B5EF4-FFF2-40B4-BE49-F238E27FC236}">
                  <a16:creationId xmlns:a16="http://schemas.microsoft.com/office/drawing/2014/main" id="{9B38B005-1FF6-4CB2-9003-9E5AFBC08BAB}"/>
                </a:ext>
              </a:extLst>
            </p:cNvPr>
            <p:cNvSpPr/>
            <p:nvPr/>
          </p:nvSpPr>
          <p:spPr>
            <a:xfrm>
              <a:off x="4676511" y="2219530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E8BBDE7-D322-44E7-A4E3-D3EBEB11E8DE}"/>
                </a:ext>
              </a:extLst>
            </p:cNvPr>
            <p:cNvSpPr txBox="1"/>
            <p:nvPr/>
          </p:nvSpPr>
          <p:spPr>
            <a:xfrm>
              <a:off x="1455361" y="3962595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111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012FF13-5F49-4154-A7F0-DD786AFD517D}"/>
                </a:ext>
              </a:extLst>
            </p:cNvPr>
            <p:cNvSpPr txBox="1"/>
            <p:nvPr/>
          </p:nvSpPr>
          <p:spPr>
            <a:xfrm>
              <a:off x="2311438" y="313749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100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92692AB-D1F7-4046-9118-258EF5CBE0F3}"/>
                </a:ext>
              </a:extLst>
            </p:cNvPr>
            <p:cNvSpPr txBox="1"/>
            <p:nvPr/>
          </p:nvSpPr>
          <p:spPr>
            <a:xfrm>
              <a:off x="2568624" y="3969638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000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4D63BDE-9FE1-4CDF-9149-2C227A03C753}"/>
                </a:ext>
              </a:extLst>
            </p:cNvPr>
            <p:cNvSpPr txBox="1"/>
            <p:nvPr/>
          </p:nvSpPr>
          <p:spPr>
            <a:xfrm>
              <a:off x="4239612" y="2344224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101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9F4F902-C6B4-440D-AF05-C52ED505EBC5}"/>
                </a:ext>
              </a:extLst>
            </p:cNvPr>
            <p:cNvSpPr txBox="1"/>
            <p:nvPr/>
          </p:nvSpPr>
          <p:spPr>
            <a:xfrm>
              <a:off x="5337498" y="2344224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000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AD06270-D358-435B-A837-FE14F8B2A016}"/>
                </a:ext>
              </a:extLst>
            </p:cNvPr>
            <p:cNvSpPr txBox="1"/>
            <p:nvPr/>
          </p:nvSpPr>
          <p:spPr>
            <a:xfrm>
              <a:off x="3431814" y="313749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000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685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1CC41-83E0-4A4F-A34D-E87795539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How do single-season occupancy models work?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7C601F2-5D8A-464A-A93F-20CC80D44C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GB" dirty="0"/>
                  <a:t>Assume we have 10 sites where we survey for platypus</a:t>
                </a:r>
              </a:p>
              <a:p>
                <a:r>
                  <a:rPr lang="en-GB" dirty="0"/>
                  <a:t>Using eDNA we detect platypus in 3 sites</a:t>
                </a:r>
              </a:p>
              <a:p>
                <a:endParaRPr lang="en-GB" dirty="0"/>
              </a:p>
              <a:p>
                <a:r>
                  <a:rPr lang="en-GB" dirty="0"/>
                  <a:t>What is our occupancy probability?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ψ</m:t>
                      </m:r>
                      <m:r>
                        <a:rPr lang="en-GB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𝑁𝑢𝑚𝑏𝑒𝑟</m:t>
                          </m:r>
                          <m:r>
                            <a:rPr lang="en-GB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𝑜𝑓</m:t>
                          </m:r>
                          <m:r>
                            <a:rPr lang="en-GB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𝑠𝑖𝑡𝑒𝑠</m:t>
                          </m:r>
                          <m:r>
                            <a:rPr lang="en-GB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𝑤𝑖𝑡h</m:t>
                          </m:r>
                          <m:r>
                            <a:rPr lang="en-GB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𝑝𝑙𝑎𝑡𝑦𝑝𝑢𝑠</m:t>
                          </m:r>
                        </m:num>
                        <m:den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𝑇𝑜𝑡𝑎𝑙</m:t>
                          </m:r>
                          <m:r>
                            <a:rPr lang="en-GB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𝑛𝑢𝑚𝑏𝑒𝑟</m:t>
                          </m:r>
                          <m:r>
                            <a:rPr lang="en-GB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𝑜𝑓</m:t>
                          </m:r>
                          <m:r>
                            <a:rPr lang="en-GB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𝑠𝑖𝑡𝑒𝑠</m:t>
                          </m:r>
                        </m:den>
                      </m:f>
                    </m:oMath>
                  </m:oMathPara>
                </a14:m>
                <a:endParaRPr lang="en-GB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GB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ψ</m:t>
                      </m:r>
                      <m:r>
                        <a:rPr lang="en-GB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GB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en-GB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den>
                      </m:f>
                      <m:r>
                        <a:rPr lang="en-GB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=0.3=30%</m:t>
                      </m:r>
                    </m:oMath>
                  </m:oMathPara>
                </a14:m>
                <a:endParaRPr lang="en-GB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7C601F2-5D8A-464A-A93F-20CC80D44C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6CF913C9-7D16-4157-ACA6-FBDBA6D01F85}"/>
              </a:ext>
            </a:extLst>
          </p:cNvPr>
          <p:cNvSpPr txBox="1"/>
          <p:nvPr/>
        </p:nvSpPr>
        <p:spPr>
          <a:xfrm>
            <a:off x="2469012" y="3231853"/>
            <a:ext cx="7253973" cy="76944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4400" dirty="0"/>
              <a:t>What is the problem with this?</a:t>
            </a: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D4082222-7380-4B2B-A796-2383B42302D7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7" name="Picture 6" descr="A picture containing ground, mammal&#10;&#10;Description automatically generated">
            <a:extLst>
              <a:ext uri="{FF2B5EF4-FFF2-40B4-BE49-F238E27FC236}">
                <a16:creationId xmlns:a16="http://schemas.microsoft.com/office/drawing/2014/main" id="{A8A24443-CFB9-432F-92BA-3D001CA478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" y="4754880"/>
            <a:ext cx="3126475" cy="208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62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CA4CC-3B3C-4D35-9461-029FBB02F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False negatives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E47980-4635-4E62-8DF4-927AC5F3D3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GB" dirty="0"/>
                  <a:t>We need to take into account that we have imperfect detection</a:t>
                </a:r>
              </a:p>
              <a:p>
                <a:pPr lvl="1"/>
                <a:r>
                  <a:rPr lang="en-GB" dirty="0"/>
                  <a:t>Assume we surveyed each site 3 times</a:t>
                </a:r>
              </a:p>
              <a:p>
                <a:pPr lvl="1"/>
                <a:r>
                  <a:rPr lang="en-GB" dirty="0"/>
                  <a:t>Let </a:t>
                </a:r>
                <a14:m>
                  <m:oMath xmlns:m="http://schemas.openxmlformats.org/officeDocument/2006/math">
                    <m:r>
                      <a:rPr lang="en-GB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GB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= 0.2</m:t>
                    </m:r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What is the probability of getting an EH = 000 (</a:t>
                </a:r>
                <a14:m>
                  <m:oMath xmlns:m="http://schemas.openxmlformats.org/officeDocument/2006/math">
                    <m:r>
                      <a:rPr lang="en-GB" sz="1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𝑃𝑟</m:t>
                    </m:r>
                    <m:d>
                      <m:dPr>
                        <m:ctrlPr>
                          <a:rPr lang="en-GB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GB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000</m:t>
                        </m:r>
                      </m:e>
                    </m:d>
                  </m:oMath>
                </a14:m>
                <a:r>
                  <a:rPr lang="en-GB" dirty="0"/>
                  <a:t>), assuming it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was</a:t>
                </a:r>
                <a:r>
                  <a:rPr lang="en-GB" dirty="0"/>
                  <a:t>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unoccupied</a:t>
                </a:r>
                <a:r>
                  <a:rPr lang="en-GB" dirty="0"/>
                  <a:t>?</a:t>
                </a:r>
              </a:p>
              <a:p>
                <a:pPr marL="0" indent="0">
                  <a:buNone/>
                </a:pPr>
                <a:endParaRPr lang="en-GB" sz="2200" i="1" dirty="0">
                  <a:effectLst/>
                  <a:latin typeface="Cambria Math" panose="020405030504060302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𝑃𝑟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000</m:t>
                          </m:r>
                        </m:e>
                      </m:d>
                      <m:r>
                        <a:rPr lang="en-GB" sz="22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ctrlP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1−0.2</m:t>
                          </m:r>
                        </m:e>
                      </m:d>
                      <m:d>
                        <m:dPr>
                          <m:ctrlP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1−0.2</m:t>
                          </m:r>
                        </m:e>
                      </m:d>
                      <m:d>
                        <m:dPr>
                          <m:ctrlP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1−0.2</m:t>
                          </m:r>
                        </m:e>
                      </m:d>
                      <m:r>
                        <a:rPr lang="en-GB" sz="22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1−0.2</m:t>
                              </m:r>
                            </m:e>
                          </m:d>
                        </m:e>
                        <m:sup>
                          <m: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GB" sz="2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GB" sz="1600" i="1" dirty="0">
                  <a:effectLst/>
                  <a:latin typeface="Cambria Math" panose="02040503050406030204" pitchFamily="18" charset="0"/>
                  <a:ea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𝑃𝑟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000</m:t>
                          </m:r>
                        </m:e>
                      </m:d>
                      <m:r>
                        <a:rPr lang="en-GB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=0.512</m:t>
                      </m:r>
                    </m:oMath>
                  </m:oMathPara>
                </a14:m>
                <a:endParaRPr lang="en-GB" sz="3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GB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We can use this to calculate the </a:t>
                </a:r>
                <a:r>
                  <a:rPr lang="en-GB" b="1" i="1" dirty="0">
                    <a:solidFill>
                      <a:srgbClr val="7030A0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false negative rate </a:t>
                </a:r>
                <a:r>
                  <a:rPr lang="en-GB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36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GB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  <m:sup>
                        <m:r>
                          <a:rPr lang="en-GB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GB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</a:p>
              <a:p>
                <a:pPr marL="0" indent="0">
                  <a:buNone/>
                </a:pPr>
                <a:endParaRPr lang="en-GB" sz="1800" i="1" dirty="0">
                  <a:effectLst/>
                  <a:latin typeface="Cambria Math" panose="020405030504060302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26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GB" sz="2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GB" sz="2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GB" sz="26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=1−</m:t>
                      </m:r>
                      <m:sSup>
                        <m:sSupPr>
                          <m:ctrlPr>
                            <a:rPr lang="en-GB" sz="2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GB" sz="26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6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1−0.2</m:t>
                              </m:r>
                            </m:e>
                          </m:d>
                        </m:e>
                        <m:sup>
                          <m:r>
                            <a:rPr lang="en-GB" sz="2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p>
                      </m:sSup>
                      <m:r>
                        <a:rPr lang="en-GB" sz="26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=0.488</m:t>
                      </m:r>
                    </m:oMath>
                  </m:oMathPara>
                </a14:m>
                <a:endParaRPr lang="en-GB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GB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E47980-4635-4E62-8DF4-927AC5F3D3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84;p16">
            <a:extLst>
              <a:ext uri="{FF2B5EF4-FFF2-40B4-BE49-F238E27FC236}">
                <a16:creationId xmlns:a16="http://schemas.microsoft.com/office/drawing/2014/main" id="{4BEB389A-97A1-4629-AA19-3ACB47A8481E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CD9321-92D0-4BB8-85FF-8519A21F7E70}"/>
              </a:ext>
            </a:extLst>
          </p:cNvPr>
          <p:cNvSpPr txBox="1"/>
          <p:nvPr/>
        </p:nvSpPr>
        <p:spPr>
          <a:xfrm>
            <a:off x="7863840" y="4332470"/>
            <a:ext cx="2060448" cy="369332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r>
              <a:rPr lang="en-GB" b="1" i="1" dirty="0">
                <a:solidFill>
                  <a:srgbClr val="7030A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 negative rate </a:t>
            </a:r>
            <a:endParaRPr lang="en-GB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9725FE1-C09D-42D3-82F0-B213473499B2}"/>
              </a:ext>
            </a:extLst>
          </p:cNvPr>
          <p:cNvCxnSpPr>
            <a:stCxn id="6" idx="1"/>
          </p:cNvCxnSpPr>
          <p:nvPr/>
        </p:nvCxnSpPr>
        <p:spPr>
          <a:xfrm flipH="1" flipV="1">
            <a:off x="7315200" y="4511040"/>
            <a:ext cx="548640" cy="6096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2901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1CC41-83E0-4A4F-A34D-E87795539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Accounting for imperfect detection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7C601F2-5D8A-464A-A93F-20CC80D44C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Previously, we did;</a:t>
                </a:r>
                <a:endParaRPr lang="en-GB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ψ</m:t>
                      </m:r>
                      <m:r>
                        <a:rPr lang="en-GB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GB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en-GB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den>
                      </m:f>
                      <m:r>
                        <a:rPr lang="en-GB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=0.3=30%</m:t>
                      </m:r>
                    </m:oMath>
                  </m:oMathPara>
                </a14:m>
                <a:endParaRPr lang="en-GB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But now we can take false negative rate into account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GB">
                              <a:latin typeface="Cambria Math" panose="02040503050406030204" pitchFamily="18" charset="0"/>
                            </a:rPr>
                            <m:t>ψ</m:t>
                          </m:r>
                        </m:e>
                      </m:acc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num>
                                <m:den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0.488</m:t>
                                  </m:r>
                                </m:den>
                              </m:f>
                            </m:e>
                          </m:d>
                        </m:num>
                        <m:den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10</m:t>
                          </m:r>
                        </m:den>
                      </m:f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6.15</m:t>
                          </m:r>
                        </m:num>
                        <m:den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10</m:t>
                          </m:r>
                        </m:den>
                      </m:f>
                      <m:r>
                        <a:rPr lang="en-GB" i="1">
                          <a:latin typeface="Cambria Math" panose="02040503050406030204" pitchFamily="18" charset="0"/>
                        </a:rPr>
                        <m:t>=0.61=61%</m:t>
                      </m:r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Taking imperfect detection into account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doubles</a:t>
                </a:r>
                <a:r>
                  <a:rPr lang="en-GB" dirty="0"/>
                  <a:t> the number of sites which were likely to be occupied!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7C601F2-5D8A-464A-A93F-20CC80D44C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501" b="-29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D4082222-7380-4B2B-A796-2383B42302D7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697952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E15CC09-4988-46C8-814C-F6804CD401FE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Bringing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ψ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together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E15CC09-4988-46C8-814C-F6804CD401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B5DF30-9E9A-4741-9E57-576D29DDE8F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84085" y="1825625"/>
                <a:ext cx="1184281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Using an encounter history of 110 for example</a:t>
                </a:r>
              </a:p>
              <a:p>
                <a:pPr marL="0" indent="0">
                  <a:buNone/>
                </a:pPr>
                <a:r>
                  <a:rPr lang="en-GB" i="1" dirty="0"/>
                  <a:t>Verbally:</a:t>
                </a:r>
              </a:p>
              <a:p>
                <a:pPr marL="0" indent="0">
                  <a:buNone/>
                </a:pPr>
                <a:r>
                  <a:rPr lang="en-GB" dirty="0"/>
                  <a:t>Species is present at site, and was detected in 1</a:t>
                </a:r>
                <a:r>
                  <a:rPr lang="en-GB" baseline="30000" dirty="0"/>
                  <a:t>st</a:t>
                </a:r>
                <a:r>
                  <a:rPr lang="en-GB" dirty="0"/>
                  <a:t> and 2</a:t>
                </a:r>
                <a:r>
                  <a:rPr lang="en-GB" baseline="30000" dirty="0"/>
                  <a:t>nd</a:t>
                </a:r>
                <a:r>
                  <a:rPr lang="en-GB" dirty="0"/>
                  <a:t> survey, but not the 3</a:t>
                </a:r>
                <a:r>
                  <a:rPr lang="en-GB" baseline="30000" dirty="0"/>
                  <a:t>rd</a:t>
                </a:r>
                <a:r>
                  <a:rPr lang="en-GB" dirty="0"/>
                  <a:t> 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i="1" dirty="0"/>
                  <a:t>Mathematically: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𝑃𝑟</m:t>
                      </m:r>
                      <m:d>
                        <m:dPr>
                          <m:ctrlPr>
                            <a:rPr lang="en-GB" sz="3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GB" sz="3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110</m:t>
                          </m:r>
                        </m:e>
                      </m:d>
                      <m:r>
                        <a:rPr lang="en-GB" sz="32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 sz="32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ψ</m:t>
                      </m:r>
                      <m:d>
                        <m:dPr>
                          <m:begChr m:val="["/>
                          <m:endChr m:val="]"/>
                          <m:ctrlPr>
                            <a:rPr lang="en-GB" sz="3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3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GB" sz="3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3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3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3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GB" sz="3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3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GB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B5DF30-9E9A-4741-9E57-576D29DDE8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4085" y="1825625"/>
                <a:ext cx="11842812" cy="4351338"/>
              </a:xfrm>
              <a:blipFill>
                <a:blip r:embed="rId3"/>
                <a:stretch>
                  <a:fillRect l="-1081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84;p16">
            <a:extLst>
              <a:ext uri="{FF2B5EF4-FFF2-40B4-BE49-F238E27FC236}">
                <a16:creationId xmlns:a16="http://schemas.microsoft.com/office/drawing/2014/main" id="{9ACBBF4A-90E4-4EFC-A9F2-9BD4A2DDB8A2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A3DB28-3867-4FC3-8A4B-1D6F673F1DBC}"/>
              </a:ext>
            </a:extLst>
          </p:cNvPr>
          <p:cNvSpPr/>
          <p:nvPr/>
        </p:nvSpPr>
        <p:spPr>
          <a:xfrm>
            <a:off x="284085" y="2867487"/>
            <a:ext cx="3648723" cy="43500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36B3AE-20EA-47D5-92A1-89FAE876A4C9}"/>
              </a:ext>
            </a:extLst>
          </p:cNvPr>
          <p:cNvSpPr/>
          <p:nvPr/>
        </p:nvSpPr>
        <p:spPr>
          <a:xfrm>
            <a:off x="5752730" y="4304722"/>
            <a:ext cx="343269" cy="43500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CB519ABD-A73F-45BA-9B44-1884FA9F47B1}"/>
              </a:ext>
            </a:extLst>
          </p:cNvPr>
          <p:cNvCxnSpPr>
            <a:stCxn id="6" idx="2"/>
            <a:endCxn id="7" idx="0"/>
          </p:cNvCxnSpPr>
          <p:nvPr/>
        </p:nvCxnSpPr>
        <p:spPr>
          <a:xfrm rot="16200000" flipH="1">
            <a:off x="3515292" y="1895648"/>
            <a:ext cx="1002229" cy="3815918"/>
          </a:xfrm>
          <a:prstGeom prst="curved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EA6517A-487F-4F26-BA61-E789FD3C4D80}"/>
              </a:ext>
            </a:extLst>
          </p:cNvPr>
          <p:cNvSpPr/>
          <p:nvPr/>
        </p:nvSpPr>
        <p:spPr>
          <a:xfrm>
            <a:off x="5315712" y="2867487"/>
            <a:ext cx="4289927" cy="43500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BFFB80-1621-4B20-9A93-6627B1DEACF1}"/>
              </a:ext>
            </a:extLst>
          </p:cNvPr>
          <p:cNvSpPr/>
          <p:nvPr/>
        </p:nvSpPr>
        <p:spPr>
          <a:xfrm>
            <a:off x="6205491" y="4304722"/>
            <a:ext cx="798991" cy="43500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D23FE05E-2229-4E36-86F0-4330073D9255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rot="5400000">
            <a:off x="6531718" y="3375763"/>
            <a:ext cx="1002229" cy="855689"/>
          </a:xfrm>
          <a:prstGeom prst="curved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4BA5281-C653-45D2-A43C-7978F3014E53}"/>
              </a:ext>
            </a:extLst>
          </p:cNvPr>
          <p:cNvSpPr/>
          <p:nvPr/>
        </p:nvSpPr>
        <p:spPr>
          <a:xfrm>
            <a:off x="10253709" y="2867487"/>
            <a:ext cx="1562470" cy="43500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A3A358-1D46-4075-BD5D-EC41C0B9F227}"/>
              </a:ext>
            </a:extLst>
          </p:cNvPr>
          <p:cNvSpPr/>
          <p:nvPr/>
        </p:nvSpPr>
        <p:spPr>
          <a:xfrm>
            <a:off x="7055528" y="4304722"/>
            <a:ext cx="1413769" cy="43500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A6B54299-4063-418A-B5D8-4FACC3530C2F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 rot="5400000">
            <a:off x="8897565" y="2167342"/>
            <a:ext cx="1002229" cy="3272531"/>
          </a:xfrm>
          <a:prstGeom prst="curved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20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4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E15CC09-4988-46C8-814C-F6804CD401FE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Bringing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ψ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together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E15CC09-4988-46C8-814C-F6804CD401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B5DF30-9E9A-4741-9E57-576D29DDE8F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84085" y="1825625"/>
                <a:ext cx="1184281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Using an encounter history of </a:t>
                </a:r>
                <a:r>
                  <a:rPr lang="en-GB" b="1" i="1" dirty="0">
                    <a:solidFill>
                      <a:srgbClr val="7030A0"/>
                    </a:solidFill>
                  </a:rPr>
                  <a:t>000 </a:t>
                </a:r>
                <a:r>
                  <a:rPr lang="en-GB" dirty="0"/>
                  <a:t>for example</a:t>
                </a:r>
              </a:p>
              <a:p>
                <a:pPr marL="0" indent="0">
                  <a:buNone/>
                </a:pPr>
                <a:r>
                  <a:rPr lang="en-GB" i="1" dirty="0"/>
                  <a:t>Verbally:</a:t>
                </a:r>
              </a:p>
              <a:p>
                <a:pPr marL="0" indent="0">
                  <a:buNone/>
                </a:pPr>
                <a:r>
                  <a:rPr lang="en-GB" dirty="0"/>
                  <a:t>Either species is present and not detected, OR species is absent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i="1" dirty="0"/>
                  <a:t>Mathematically: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</a:rPr>
                        <m:t>𝑃𝑟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000</m:t>
                          </m:r>
                        </m:e>
                      </m:d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>
                          <a:latin typeface="Cambria Math" panose="02040503050406030204" pitchFamily="18" charset="0"/>
                        </a:rPr>
                        <m:t>ψ</m:t>
                      </m:r>
                      <m:nary>
                        <m:naryPr>
                          <m:chr m:val="∏"/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  <m:e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</m:nary>
                      <m:r>
                        <a:rPr lang="en-GB" i="1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en-GB">
                              <a:latin typeface="Cambria Math" panose="02040503050406030204" pitchFamily="18" charset="0"/>
                            </a:rPr>
                            <m:t>ψ</m:t>
                          </m:r>
                        </m:e>
                      </m:d>
                    </m:oMath>
                  </m:oMathPara>
                </a14:m>
                <a:endParaRPr lang="en-GB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B5DF30-9E9A-4741-9E57-576D29DDE8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4085" y="1825625"/>
                <a:ext cx="11842812" cy="4351338"/>
              </a:xfrm>
              <a:blipFill>
                <a:blip r:embed="rId3"/>
                <a:stretch>
                  <a:fillRect l="-1081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84;p16">
            <a:extLst>
              <a:ext uri="{FF2B5EF4-FFF2-40B4-BE49-F238E27FC236}">
                <a16:creationId xmlns:a16="http://schemas.microsoft.com/office/drawing/2014/main" id="{9ACBBF4A-90E4-4EFC-A9F2-9BD4A2DDB8A2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A3DB28-3867-4FC3-8A4B-1D6F673F1DBC}"/>
              </a:ext>
            </a:extLst>
          </p:cNvPr>
          <p:cNvSpPr/>
          <p:nvPr/>
        </p:nvSpPr>
        <p:spPr>
          <a:xfrm>
            <a:off x="1287262" y="2867487"/>
            <a:ext cx="2601157" cy="43500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36B3AE-20EA-47D5-92A1-89FAE876A4C9}"/>
              </a:ext>
            </a:extLst>
          </p:cNvPr>
          <p:cNvSpPr/>
          <p:nvPr/>
        </p:nvSpPr>
        <p:spPr>
          <a:xfrm>
            <a:off x="5246703" y="4650951"/>
            <a:ext cx="337343" cy="43500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CB519ABD-A73F-45BA-9B44-1884FA9F47B1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rot="16200000" flipH="1">
            <a:off x="3327379" y="2562955"/>
            <a:ext cx="1348458" cy="2827534"/>
          </a:xfrm>
          <a:prstGeom prst="curved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EA6517A-487F-4F26-BA61-E789FD3C4D80}"/>
              </a:ext>
            </a:extLst>
          </p:cNvPr>
          <p:cNvSpPr/>
          <p:nvPr/>
        </p:nvSpPr>
        <p:spPr>
          <a:xfrm>
            <a:off x="7039992" y="2867487"/>
            <a:ext cx="2499067" cy="43500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BFFB80-1621-4B20-9A93-6627B1DEACF1}"/>
              </a:ext>
            </a:extLst>
          </p:cNvPr>
          <p:cNvSpPr/>
          <p:nvPr/>
        </p:nvSpPr>
        <p:spPr>
          <a:xfrm>
            <a:off x="7688062" y="4650951"/>
            <a:ext cx="1233996" cy="43500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D23FE05E-2229-4E36-86F0-4330073D9255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rot="16200000" flipH="1">
            <a:off x="7623064" y="3968955"/>
            <a:ext cx="1348458" cy="15534"/>
          </a:xfrm>
          <a:prstGeom prst="curved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D5DB3420-F6CB-472E-8AA2-C39EEBFE4BE2}"/>
              </a:ext>
            </a:extLst>
          </p:cNvPr>
          <p:cNvSpPr/>
          <p:nvPr/>
        </p:nvSpPr>
        <p:spPr>
          <a:xfrm>
            <a:off x="3888419" y="2867487"/>
            <a:ext cx="2499067" cy="43500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5150F1B-1F53-484C-B974-40CC79540C30}"/>
              </a:ext>
            </a:extLst>
          </p:cNvPr>
          <p:cNvSpPr/>
          <p:nvPr/>
        </p:nvSpPr>
        <p:spPr>
          <a:xfrm>
            <a:off x="5584047" y="4199138"/>
            <a:ext cx="1748880" cy="1269507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F2A2A65F-A19B-45D8-ABC2-D6844A1CB054}"/>
              </a:ext>
            </a:extLst>
          </p:cNvPr>
          <p:cNvCxnSpPr>
            <a:cxnSpLocks/>
            <a:endCxn id="27" idx="0"/>
          </p:cNvCxnSpPr>
          <p:nvPr/>
        </p:nvCxnSpPr>
        <p:spPr>
          <a:xfrm>
            <a:off x="5137951" y="3302492"/>
            <a:ext cx="1320536" cy="896646"/>
          </a:xfrm>
          <a:prstGeom prst="curvedConnector2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403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10" grpId="0" animBg="1"/>
      <p:bldP spid="11" grpId="0" animBg="1"/>
      <p:bldP spid="26" grpId="0" animBg="1"/>
      <p:bldP spid="26" grpId="1" animBg="1"/>
      <p:bldP spid="26" grpId="2" animBg="1"/>
      <p:bldP spid="27" grpId="0" animBg="1"/>
      <p:bldP spid="27" grpId="1" animBg="1"/>
      <p:bldP spid="27" grpId="2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9857F40-F3F5-43EC-980A-1BB18C13D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402" y="1296349"/>
            <a:ext cx="4474345" cy="540988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AB895BB-AD8B-4283-8D21-329CEB047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5402" y="1296349"/>
            <a:ext cx="4493112" cy="54098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8E00A5-8A74-42CC-A0BC-8A947F42F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we’ve done so far</a:t>
            </a:r>
          </a:p>
        </p:txBody>
      </p:sp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5DB7C5F7-423F-45A0-B15F-5DA5E465E49D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747A84-3FF2-492B-98CA-DA3BE165E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781365" cy="4351338"/>
          </a:xfrm>
        </p:spPr>
        <p:txBody>
          <a:bodyPr>
            <a:normAutofit/>
          </a:bodyPr>
          <a:lstStyle/>
          <a:p>
            <a:r>
              <a:rPr lang="en-GB" dirty="0"/>
              <a:t>Closed CMR models</a:t>
            </a:r>
          </a:p>
          <a:p>
            <a:pPr lvl="1"/>
            <a:r>
              <a:rPr lang="en-GB" dirty="0"/>
              <a:t>Estimate abundance of a single population</a:t>
            </a:r>
          </a:p>
          <a:p>
            <a:r>
              <a:rPr lang="en-GB" dirty="0"/>
              <a:t>Open CMR models</a:t>
            </a:r>
          </a:p>
          <a:p>
            <a:pPr lvl="1"/>
            <a:r>
              <a:rPr lang="en-GB" dirty="0"/>
              <a:t>Estimate survival for groups of individuals within a population</a:t>
            </a:r>
          </a:p>
          <a:p>
            <a:r>
              <a:rPr lang="en-GB" dirty="0"/>
              <a:t>Occupancy models</a:t>
            </a:r>
          </a:p>
          <a:p>
            <a:pPr lvl="1"/>
            <a:r>
              <a:rPr lang="en-GB" dirty="0"/>
              <a:t>Estimate dynamics of multiple populations (i.e. meta population across sites)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ADABDCEE-1357-4A24-8566-142222EBDEA8}"/>
              </a:ext>
            </a:extLst>
          </p:cNvPr>
          <p:cNvSpPr/>
          <p:nvPr/>
        </p:nvSpPr>
        <p:spPr>
          <a:xfrm>
            <a:off x="5305647" y="1648047"/>
            <a:ext cx="499730" cy="4199245"/>
          </a:xfrm>
          <a:prstGeom prst="rightBrac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5FE559-0260-4705-85EB-3994E4C26412}"/>
              </a:ext>
            </a:extLst>
          </p:cNvPr>
          <p:cNvSpPr txBox="1"/>
          <p:nvPr/>
        </p:nvSpPr>
        <p:spPr>
          <a:xfrm>
            <a:off x="5939359" y="3564715"/>
            <a:ext cx="1654620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All use logit link</a:t>
            </a:r>
          </a:p>
        </p:txBody>
      </p:sp>
      <p:pic>
        <p:nvPicPr>
          <p:cNvPr id="18" name="Picture 17" descr="Map&#10;&#10;Description automatically generated">
            <a:extLst>
              <a:ext uri="{FF2B5EF4-FFF2-40B4-BE49-F238E27FC236}">
                <a16:creationId xmlns:a16="http://schemas.microsoft.com/office/drawing/2014/main" id="{4196F7F8-4393-4EAA-9613-6221F4F8C74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458" r="65346"/>
          <a:stretch/>
        </p:blipFill>
        <p:spPr>
          <a:xfrm>
            <a:off x="7011275" y="1753144"/>
            <a:ext cx="4781365" cy="419924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662D295-5B29-4D86-ADE5-21D869FE12F1}"/>
                  </a:ext>
                </a:extLst>
              </p:cNvPr>
              <p:cNvSpPr txBox="1"/>
              <p:nvPr/>
            </p:nvSpPr>
            <p:spPr>
              <a:xfrm>
                <a:off x="8168207" y="3159527"/>
                <a:ext cx="3185594" cy="11762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𝑙𝑜𝑔𝑖𝑡</m:t>
                      </m:r>
                      <m:d>
                        <m:dPr>
                          <m:ctrlPr>
                            <a:rPr lang="en-GB" sz="3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GB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GB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GB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𝑙𝑛</m:t>
                      </m:r>
                      <m:d>
                        <m:dPr>
                          <m:ctrlPr>
                            <a:rPr lang="en-GB" sz="3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GB" sz="3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GB" sz="3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0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GB" sz="20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GB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GB" sz="3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0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GB" sz="20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662D295-5B29-4D86-ADE5-21D869FE12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8207" y="3159527"/>
                <a:ext cx="3185594" cy="117628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812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3" grpId="0" animBg="1"/>
      <p:bldP spid="4" grpId="0" animBg="1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E15CC09-4988-46C8-814C-F6804CD401FE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Bringing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ψ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together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E15CC09-4988-46C8-814C-F6804CD401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5DF30-9E9A-4741-9E57-576D29DDE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figure out the probabilities for each encounter history</a:t>
            </a:r>
          </a:p>
          <a:p>
            <a:pPr lvl="1"/>
            <a:r>
              <a:rPr lang="en-GB" dirty="0"/>
              <a:t>2 surveys for simplicity</a:t>
            </a:r>
          </a:p>
          <a:p>
            <a:endParaRPr lang="en-GB" dirty="0"/>
          </a:p>
        </p:txBody>
      </p:sp>
      <p:sp>
        <p:nvSpPr>
          <p:cNvPr id="4" name="Google Shape;84;p16">
            <a:extLst>
              <a:ext uri="{FF2B5EF4-FFF2-40B4-BE49-F238E27FC236}">
                <a16:creationId xmlns:a16="http://schemas.microsoft.com/office/drawing/2014/main" id="{9ACBBF4A-90E4-4EFC-A9F2-9BD4A2DDB8A2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D8B68AAB-5BEC-4DAC-B4A9-4469FFD4E68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0771020"/>
                  </p:ext>
                </p:extLst>
              </p:nvPr>
            </p:nvGraphicFramePr>
            <p:xfrm>
              <a:off x="1971040" y="3025846"/>
              <a:ext cx="8684631" cy="2590800"/>
            </p:xfrm>
            <a:graphic>
              <a:graphicData uri="http://schemas.openxmlformats.org/drawingml/2006/table">
                <a:tbl>
                  <a:tblPr firstRow="1" bandRow="1">
                    <a:tableStyleId>{8EC20E35-A176-4012-BC5E-935CFFF8708E}</a:tableStyleId>
                  </a:tblPr>
                  <a:tblGrid>
                    <a:gridCol w="2976880">
                      <a:extLst>
                        <a:ext uri="{9D8B030D-6E8A-4147-A177-3AD203B41FA5}">
                          <a16:colId xmlns:a16="http://schemas.microsoft.com/office/drawing/2014/main" val="3994765427"/>
                        </a:ext>
                      </a:extLst>
                    </a:gridCol>
                    <a:gridCol w="5707751">
                      <a:extLst>
                        <a:ext uri="{9D8B030D-6E8A-4147-A177-3AD203B41FA5}">
                          <a16:colId xmlns:a16="http://schemas.microsoft.com/office/drawing/2014/main" val="423174527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Encounter history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Probability expression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34759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11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GB" sz="2800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ψ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GB" sz="2800" i="1" kern="120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2800" i="1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GB" sz="2800" i="1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GB" sz="2800" kern="1200" dirty="0">
                            <a:solidFill>
                              <a:schemeClr val="dk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501184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10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GB" sz="2800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ψ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GB" sz="2800" i="1" kern="120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2800" i="1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GB" sz="2800" i="1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GB" sz="2800" i="1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sz="2800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GB" sz="2800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d>
                              </m:oMath>
                            </m:oMathPara>
                          </a14:m>
                          <a:endParaRPr lang="en-GB" sz="2800" kern="1200" dirty="0">
                            <a:solidFill>
                              <a:schemeClr val="dk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0179229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01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GB" sz="2800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ψ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GB" sz="2800" i="1" kern="120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ctrlPr>
                                          <a:rPr lang="en-GB" sz="2800" i="1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GB" sz="2800" i="1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sz="2800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GB" sz="2800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sSub>
                                      <m:sSubPr>
                                        <m:ctrlPr>
                                          <a:rPr lang="en-GB" sz="2800" i="1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GB" sz="2800" kern="1200" dirty="0">
                            <a:solidFill>
                              <a:schemeClr val="dk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2322804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GB" sz="2800" kern="120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ψ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GB" sz="2800" i="1" kern="120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ctrlPr>
                                          <a:rPr lang="en-GB" sz="2800" i="1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GB" sz="2800" i="1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sz="2800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GB" sz="2800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d>
                                      <m:dPr>
                                        <m:ctrlPr>
                                          <a:rPr lang="en-GB" sz="2800" i="1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GB" sz="2800" kern="1200">
                                            <a:solidFill>
                                              <a:schemeClr val="dk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GB" sz="2800" i="1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sz="2800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GB" sz="2800" kern="1200">
                                                <a:solidFill>
                                                  <a:schemeClr val="dk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d>
                                <m:r>
                                  <a:rPr lang="en-GB" sz="2800" kern="120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d>
                                  <m:dPr>
                                    <m:ctrlPr>
                                      <a:rPr lang="en-GB" sz="2800" i="1" kern="120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kern="120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GB" sz="2800" kern="120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ψ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GB" sz="2800" kern="1200" dirty="0">
                            <a:solidFill>
                              <a:schemeClr val="dk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9997626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D8B68AAB-5BEC-4DAC-B4A9-4469FFD4E68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0771020"/>
                  </p:ext>
                </p:extLst>
              </p:nvPr>
            </p:nvGraphicFramePr>
            <p:xfrm>
              <a:off x="1971040" y="3025846"/>
              <a:ext cx="8684631" cy="2590800"/>
            </p:xfrm>
            <a:graphic>
              <a:graphicData uri="http://schemas.openxmlformats.org/drawingml/2006/table">
                <a:tbl>
                  <a:tblPr firstRow="1" bandRow="1">
                    <a:tableStyleId>{8EC20E35-A176-4012-BC5E-935CFFF8708E}</a:tableStyleId>
                  </a:tblPr>
                  <a:tblGrid>
                    <a:gridCol w="2976880">
                      <a:extLst>
                        <a:ext uri="{9D8B030D-6E8A-4147-A177-3AD203B41FA5}">
                          <a16:colId xmlns:a16="http://schemas.microsoft.com/office/drawing/2014/main" val="3994765427"/>
                        </a:ext>
                      </a:extLst>
                    </a:gridCol>
                    <a:gridCol w="5707751">
                      <a:extLst>
                        <a:ext uri="{9D8B030D-6E8A-4147-A177-3AD203B41FA5}">
                          <a16:colId xmlns:a16="http://schemas.microsoft.com/office/drawing/2014/main" val="4231745270"/>
                        </a:ext>
                      </a:extLst>
                    </a:gridCol>
                  </a:tblGrid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Encounter history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Probability expression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347596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11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2081" t="-110588" r="-320" b="-3341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50118431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10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2081" t="-208140" r="-320" b="-2302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1792299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01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2081" t="-311765" r="-320" b="-1329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2322804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2800" dirty="0"/>
                            <a:t>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2081" t="-411765" r="-320" b="-329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9997626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B28AA845-366C-4891-9F98-34F634B5D364}"/>
              </a:ext>
            </a:extLst>
          </p:cNvPr>
          <p:cNvSpPr/>
          <p:nvPr/>
        </p:nvSpPr>
        <p:spPr>
          <a:xfrm>
            <a:off x="2844800" y="4043680"/>
            <a:ext cx="6766560" cy="5486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902CCA-5935-444E-8BE6-8D6D87ABC882}"/>
              </a:ext>
            </a:extLst>
          </p:cNvPr>
          <p:cNvSpPr/>
          <p:nvPr/>
        </p:nvSpPr>
        <p:spPr>
          <a:xfrm>
            <a:off x="2844800" y="4592320"/>
            <a:ext cx="6766560" cy="5486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D9C308-572A-4ECF-BC20-FAC172931E6E}"/>
              </a:ext>
            </a:extLst>
          </p:cNvPr>
          <p:cNvSpPr/>
          <p:nvPr/>
        </p:nvSpPr>
        <p:spPr>
          <a:xfrm>
            <a:off x="2844800" y="5108770"/>
            <a:ext cx="7223760" cy="4728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288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75747-6DF8-4387-8150-EE6993853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Presence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F6831-D41E-40AA-AC19-6F770A47C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20000" cy="4351338"/>
          </a:xfrm>
        </p:spPr>
        <p:txBody>
          <a:bodyPr/>
          <a:lstStyle/>
          <a:p>
            <a:r>
              <a:rPr lang="en-GB" dirty="0"/>
              <a:t>Made by many of the same folk who made MARK</a:t>
            </a:r>
          </a:p>
          <a:p>
            <a:r>
              <a:rPr lang="en-GB" dirty="0"/>
              <a:t>Works exclusively with the design matrix</a:t>
            </a:r>
          </a:p>
        </p:txBody>
      </p:sp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3E9602D-908B-4858-A6A6-D9DC0D2AA8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1292691"/>
            <a:ext cx="3568147" cy="5406283"/>
          </a:xfrm>
          <a:prstGeom prst="rect">
            <a:avLst/>
          </a:prstGeom>
        </p:spPr>
      </p:pic>
      <p:sp>
        <p:nvSpPr>
          <p:cNvPr id="6" name="Google Shape;84;p16">
            <a:extLst>
              <a:ext uri="{FF2B5EF4-FFF2-40B4-BE49-F238E27FC236}">
                <a16:creationId xmlns:a16="http://schemas.microsoft.com/office/drawing/2014/main" id="{CB3DE82E-E9EF-4945-9DB2-840AFC569AC1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6081D5-E4F9-41A1-AAB1-EA7BCDAE2B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33" t="11938" r="31984" b="41861"/>
          <a:stretch/>
        </p:blipFill>
        <p:spPr>
          <a:xfrm>
            <a:off x="1981200" y="2946400"/>
            <a:ext cx="4512094" cy="371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39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0223B-4250-43E0-AA6F-5B5F2D691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 err="1"/>
              <a:t>tl;dr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F2EC8-E3D6-4245-AD9E-53960E41D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4800"/>
            <a:ext cx="5414036" cy="4988559"/>
          </a:xfrm>
        </p:spPr>
        <p:txBody>
          <a:bodyPr>
            <a:normAutofit/>
          </a:bodyPr>
          <a:lstStyle/>
          <a:p>
            <a:r>
              <a:rPr lang="en-GB" dirty="0"/>
              <a:t>Occupancy models are used for present-absent survey data</a:t>
            </a:r>
          </a:p>
          <a:p>
            <a:r>
              <a:rPr lang="en-GB" dirty="0"/>
              <a:t>But crucially take into account imperfect detection</a:t>
            </a:r>
          </a:p>
          <a:p>
            <a:r>
              <a:rPr lang="en-GB" dirty="0"/>
              <a:t>Incorporate both </a:t>
            </a:r>
          </a:p>
          <a:p>
            <a:pPr lvl="1"/>
            <a:r>
              <a:rPr lang="en-GB" dirty="0"/>
              <a:t>the state process </a:t>
            </a:r>
          </a:p>
          <a:p>
            <a:pPr lvl="2"/>
            <a:r>
              <a:rPr lang="en-GB" dirty="0"/>
              <a:t>(i.e. the biological reality)</a:t>
            </a:r>
          </a:p>
          <a:p>
            <a:pPr lvl="1"/>
            <a:r>
              <a:rPr lang="en-GB" dirty="0"/>
              <a:t>And the observation process</a:t>
            </a:r>
          </a:p>
          <a:p>
            <a:pPr lvl="2"/>
            <a:r>
              <a:rPr lang="en-GB" dirty="0"/>
              <a:t>(i.e. what we observe)</a:t>
            </a:r>
          </a:p>
          <a:p>
            <a:r>
              <a:rPr lang="en-GB" dirty="0"/>
              <a:t>Reports how likely a site is to be occupied</a:t>
            </a:r>
          </a:p>
        </p:txBody>
      </p:sp>
      <p:sp>
        <p:nvSpPr>
          <p:cNvPr id="4" name="Google Shape;84;p16">
            <a:extLst>
              <a:ext uri="{FF2B5EF4-FFF2-40B4-BE49-F238E27FC236}">
                <a16:creationId xmlns:a16="http://schemas.microsoft.com/office/drawing/2014/main" id="{D65DF00E-4EE7-4C7A-B119-78A2CF458B12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2F459F6-688E-480A-92D3-265D88368FB1}"/>
              </a:ext>
            </a:extLst>
          </p:cNvPr>
          <p:cNvGrpSpPr/>
          <p:nvPr/>
        </p:nvGrpSpPr>
        <p:grpSpPr>
          <a:xfrm>
            <a:off x="6342415" y="4164187"/>
            <a:ext cx="5726217" cy="2275349"/>
            <a:chOff x="3858826" y="4154304"/>
            <a:chExt cx="5726217" cy="2275349"/>
          </a:xfrm>
        </p:grpSpPr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DFC11F5B-0873-44E1-ACA5-2A6684E2468E}"/>
                </a:ext>
              </a:extLst>
            </p:cNvPr>
            <p:cNvSpPr/>
            <p:nvPr/>
          </p:nvSpPr>
          <p:spPr>
            <a:xfrm>
              <a:off x="3858826" y="5671204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70C0ECBA-1C7C-45D5-8FF4-9790645B6AD3}"/>
                </a:ext>
              </a:extLst>
            </p:cNvPr>
            <p:cNvSpPr/>
            <p:nvPr/>
          </p:nvSpPr>
          <p:spPr>
            <a:xfrm>
              <a:off x="4975762" y="5671203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66D1F183-44F3-448D-B8E1-DE36B76A93CB}"/>
                </a:ext>
              </a:extLst>
            </p:cNvPr>
            <p:cNvSpPr/>
            <p:nvPr/>
          </p:nvSpPr>
          <p:spPr>
            <a:xfrm>
              <a:off x="6092698" y="5671202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DD9FDCE2-2954-4C15-ACEF-BFC70B33D169}"/>
                </a:ext>
              </a:extLst>
            </p:cNvPr>
            <p:cNvSpPr/>
            <p:nvPr/>
          </p:nvSpPr>
          <p:spPr>
            <a:xfrm>
              <a:off x="4657461" y="4912754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5704CFA5-19B0-48D5-B11C-D5399D36C447}"/>
                </a:ext>
              </a:extLst>
            </p:cNvPr>
            <p:cNvSpPr/>
            <p:nvPr/>
          </p:nvSpPr>
          <p:spPr>
            <a:xfrm>
              <a:off x="5774397" y="4912753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44DE12F6-FFCF-46EA-862B-EBEAC16262EE}"/>
                </a:ext>
              </a:extLst>
            </p:cNvPr>
            <p:cNvSpPr/>
            <p:nvPr/>
          </p:nvSpPr>
          <p:spPr>
            <a:xfrm>
              <a:off x="6891333" y="4912752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63051598-C82B-47ED-A45E-459CC4478290}"/>
                </a:ext>
              </a:extLst>
            </p:cNvPr>
            <p:cNvSpPr/>
            <p:nvPr/>
          </p:nvSpPr>
          <p:spPr>
            <a:xfrm>
              <a:off x="5455373" y="4154306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2FBECC94-AF9E-4D33-A8F5-6679320865E1}"/>
                </a:ext>
              </a:extLst>
            </p:cNvPr>
            <p:cNvSpPr/>
            <p:nvPr/>
          </p:nvSpPr>
          <p:spPr>
            <a:xfrm>
              <a:off x="6572309" y="4154305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5742FE12-968F-4729-9357-D67123A7A487}"/>
                </a:ext>
              </a:extLst>
            </p:cNvPr>
            <p:cNvSpPr/>
            <p:nvPr/>
          </p:nvSpPr>
          <p:spPr>
            <a:xfrm>
              <a:off x="7689245" y="4154304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C30C078-CDDA-4510-9997-986307E9A09E}"/>
              </a:ext>
            </a:extLst>
          </p:cNvPr>
          <p:cNvGrpSpPr/>
          <p:nvPr/>
        </p:nvGrpSpPr>
        <p:grpSpPr>
          <a:xfrm>
            <a:off x="6342054" y="1825625"/>
            <a:ext cx="5726217" cy="2275349"/>
            <a:chOff x="846092" y="2219530"/>
            <a:chExt cx="5726217" cy="2275349"/>
          </a:xfrm>
        </p:grpSpPr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D1866AE7-8AD2-4630-9AC0-8DCC7BC07960}"/>
                </a:ext>
              </a:extLst>
            </p:cNvPr>
            <p:cNvSpPr/>
            <p:nvPr/>
          </p:nvSpPr>
          <p:spPr>
            <a:xfrm>
              <a:off x="846092" y="3736430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1EFA308A-4A10-491E-8366-183E801C9897}"/>
                </a:ext>
              </a:extLst>
            </p:cNvPr>
            <p:cNvSpPr/>
            <p:nvPr/>
          </p:nvSpPr>
          <p:spPr>
            <a:xfrm>
              <a:off x="1963028" y="3736429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41B854D7-EC44-45DC-8EB4-89CCBA864889}"/>
                </a:ext>
              </a:extLst>
            </p:cNvPr>
            <p:cNvSpPr/>
            <p:nvPr/>
          </p:nvSpPr>
          <p:spPr>
            <a:xfrm>
              <a:off x="3079964" y="3736428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Parallelogram 18">
              <a:extLst>
                <a:ext uri="{FF2B5EF4-FFF2-40B4-BE49-F238E27FC236}">
                  <a16:creationId xmlns:a16="http://schemas.microsoft.com/office/drawing/2014/main" id="{E956683C-633B-4575-9104-744D1AB3367F}"/>
                </a:ext>
              </a:extLst>
            </p:cNvPr>
            <p:cNvSpPr/>
            <p:nvPr/>
          </p:nvSpPr>
          <p:spPr>
            <a:xfrm>
              <a:off x="1644727" y="2977980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67AFFDEA-B2FE-4D1C-BE71-12D8BFCC1654}"/>
                </a:ext>
              </a:extLst>
            </p:cNvPr>
            <p:cNvSpPr/>
            <p:nvPr/>
          </p:nvSpPr>
          <p:spPr>
            <a:xfrm>
              <a:off x="2761663" y="2977979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4DDDFF52-85C5-49C8-97E9-ADA5FDC3ED4A}"/>
                </a:ext>
              </a:extLst>
            </p:cNvPr>
            <p:cNvSpPr/>
            <p:nvPr/>
          </p:nvSpPr>
          <p:spPr>
            <a:xfrm>
              <a:off x="3878599" y="2977978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Parallelogram 21">
              <a:extLst>
                <a:ext uri="{FF2B5EF4-FFF2-40B4-BE49-F238E27FC236}">
                  <a16:creationId xmlns:a16="http://schemas.microsoft.com/office/drawing/2014/main" id="{4FF2FF07-D185-45AE-932D-7C8282960D86}"/>
                </a:ext>
              </a:extLst>
            </p:cNvPr>
            <p:cNvSpPr/>
            <p:nvPr/>
          </p:nvSpPr>
          <p:spPr>
            <a:xfrm>
              <a:off x="2442639" y="2219532"/>
              <a:ext cx="1895798" cy="758449"/>
            </a:xfrm>
            <a:prstGeom prst="parallelogram">
              <a:avLst>
                <a:gd name="adj" fmla="val 105504"/>
              </a:avLst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Parallelogram 22">
              <a:extLst>
                <a:ext uri="{FF2B5EF4-FFF2-40B4-BE49-F238E27FC236}">
                  <a16:creationId xmlns:a16="http://schemas.microsoft.com/office/drawing/2014/main" id="{476424C1-F60A-4A87-BAA7-4191B475A9D1}"/>
                </a:ext>
              </a:extLst>
            </p:cNvPr>
            <p:cNvSpPr/>
            <p:nvPr/>
          </p:nvSpPr>
          <p:spPr>
            <a:xfrm>
              <a:off x="3559575" y="2219531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E776DF90-6600-4D70-999B-29DC92F38786}"/>
                </a:ext>
              </a:extLst>
            </p:cNvPr>
            <p:cNvSpPr/>
            <p:nvPr/>
          </p:nvSpPr>
          <p:spPr>
            <a:xfrm>
              <a:off x="4676511" y="2219530"/>
              <a:ext cx="1895798" cy="758449"/>
            </a:xfrm>
            <a:prstGeom prst="parallelogram">
              <a:avLst>
                <a:gd name="adj" fmla="val 10550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EB5FAB9-A385-4872-AFDB-0704F4895826}"/>
                </a:ext>
              </a:extLst>
            </p:cNvPr>
            <p:cNvSpPr txBox="1"/>
            <p:nvPr/>
          </p:nvSpPr>
          <p:spPr>
            <a:xfrm>
              <a:off x="1455361" y="3962595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111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5F4BB1D-E8F1-4CA6-AAFD-D8278B790F36}"/>
                </a:ext>
              </a:extLst>
            </p:cNvPr>
            <p:cNvSpPr txBox="1"/>
            <p:nvPr/>
          </p:nvSpPr>
          <p:spPr>
            <a:xfrm>
              <a:off x="2311438" y="313749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100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43FAFF5-663D-41BA-9AC4-3A4466DEAD76}"/>
                </a:ext>
              </a:extLst>
            </p:cNvPr>
            <p:cNvSpPr txBox="1"/>
            <p:nvPr/>
          </p:nvSpPr>
          <p:spPr>
            <a:xfrm>
              <a:off x="2568624" y="3969638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000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51A814F-7E8C-43AC-81CA-80F2C6C9D619}"/>
                </a:ext>
              </a:extLst>
            </p:cNvPr>
            <p:cNvSpPr txBox="1"/>
            <p:nvPr/>
          </p:nvSpPr>
          <p:spPr>
            <a:xfrm>
              <a:off x="4239612" y="2344224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101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DA03D57-B33C-431C-ACEF-859F7D3FB968}"/>
                </a:ext>
              </a:extLst>
            </p:cNvPr>
            <p:cNvSpPr txBox="1"/>
            <p:nvPr/>
          </p:nvSpPr>
          <p:spPr>
            <a:xfrm>
              <a:off x="5337498" y="2344224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000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B012BDB-CA01-4AE8-A293-E96B178F61F0}"/>
                </a:ext>
              </a:extLst>
            </p:cNvPr>
            <p:cNvSpPr txBox="1"/>
            <p:nvPr/>
          </p:nvSpPr>
          <p:spPr>
            <a:xfrm>
              <a:off x="3431814" y="313749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000</a:t>
              </a: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41DD67B-8202-49BA-B9F7-FC9A358B9E18}"/>
              </a:ext>
            </a:extLst>
          </p:cNvPr>
          <p:cNvCxnSpPr/>
          <p:nvPr/>
        </p:nvCxnSpPr>
        <p:spPr>
          <a:xfrm>
            <a:off x="12068271" y="1825625"/>
            <a:ext cx="0" cy="2275347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8B5A502-E28B-44A1-B648-CEF9E02A332F}"/>
              </a:ext>
            </a:extLst>
          </p:cNvPr>
          <p:cNvCxnSpPr/>
          <p:nvPr/>
        </p:nvCxnSpPr>
        <p:spPr>
          <a:xfrm>
            <a:off x="9660942" y="4181943"/>
            <a:ext cx="0" cy="2275347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C7D7F32-D166-4B13-AFA8-0D9F038D8520}"/>
              </a:ext>
            </a:extLst>
          </p:cNvPr>
          <p:cNvCxnSpPr/>
          <p:nvPr/>
        </p:nvCxnSpPr>
        <p:spPr>
          <a:xfrm>
            <a:off x="6342054" y="4100972"/>
            <a:ext cx="0" cy="2275347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3821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4A35-1BCA-4967-96EC-8FBE2B40F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Why not just do presence-absence surveys?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B9DE1-149A-4825-B701-8B1962A0C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713097" cy="4850383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Traditionally, if biologists want to know a species range, they conduct “presence-absence” surveys across range</a:t>
            </a:r>
          </a:p>
          <a:p>
            <a:r>
              <a:rPr lang="en-GB" dirty="0"/>
              <a:t>Better name would be “detection-</a:t>
            </a:r>
            <a:r>
              <a:rPr lang="en-GB" dirty="0" err="1"/>
              <a:t>nondetection</a:t>
            </a:r>
            <a:r>
              <a:rPr lang="en-GB" dirty="0"/>
              <a:t>” surveys</a:t>
            </a:r>
          </a:p>
          <a:p>
            <a:r>
              <a:rPr lang="en-GB" dirty="0"/>
              <a:t>Is it fair to say that a </a:t>
            </a:r>
            <a:r>
              <a:rPr lang="en-GB" dirty="0" err="1"/>
              <a:t>nondetection</a:t>
            </a:r>
            <a:r>
              <a:rPr lang="en-GB" dirty="0"/>
              <a:t> = absence?</a:t>
            </a:r>
          </a:p>
          <a:p>
            <a:r>
              <a:rPr lang="en-GB" dirty="0"/>
              <a:t>Is it fair to assume that you are just as likely to detect a species in a dense mountain forest as you are in a flat grassland?</a:t>
            </a:r>
          </a:p>
          <a:p>
            <a:r>
              <a:rPr lang="en-GB" dirty="0"/>
              <a:t>Ignoring </a:t>
            </a:r>
            <a:r>
              <a:rPr lang="en-GB" i="1" dirty="0"/>
              <a:t>incomplete registration </a:t>
            </a:r>
            <a:r>
              <a:rPr lang="en-GB" dirty="0"/>
              <a:t>can lead to bias in estimates</a:t>
            </a:r>
          </a:p>
          <a:p>
            <a:pPr lvl="1"/>
            <a:r>
              <a:rPr lang="en-GB" dirty="0"/>
              <a:t>Often underestimate occupancy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38C8A9CD-9D58-4863-8FBE-9CBA8CA45E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296" y="1239902"/>
            <a:ext cx="3970144" cy="5618098"/>
          </a:xfrm>
          <a:prstGeom prst="rect">
            <a:avLst/>
          </a:prstGeom>
        </p:spPr>
      </p:pic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60B392EF-4E8A-44BC-9127-5C48F25488BC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135771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E00A5-8A74-42CC-A0BC-8A947F42F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can you do with occupancy models?</a:t>
            </a:r>
          </a:p>
        </p:txBody>
      </p:sp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5DB7C5F7-423F-45A0-B15F-5DA5E465E49D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747A84-3FF2-492B-98CA-DA3BE165E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781365" cy="4351338"/>
          </a:xfrm>
        </p:spPr>
        <p:txBody>
          <a:bodyPr>
            <a:normAutofit/>
          </a:bodyPr>
          <a:lstStyle/>
          <a:p>
            <a:r>
              <a:rPr lang="en-GB" dirty="0"/>
              <a:t>Geographic range</a:t>
            </a:r>
          </a:p>
          <a:p>
            <a:r>
              <a:rPr lang="en-GB" dirty="0"/>
              <a:t>Habitat relationships</a:t>
            </a:r>
          </a:p>
          <a:p>
            <a:pPr lvl="1"/>
            <a:r>
              <a:rPr lang="en-GB" dirty="0"/>
              <a:t>Resource selection</a:t>
            </a:r>
          </a:p>
          <a:p>
            <a:r>
              <a:rPr lang="en-GB" dirty="0"/>
              <a:t>Metapopulation dynamics</a:t>
            </a:r>
          </a:p>
          <a:p>
            <a:r>
              <a:rPr lang="en-GB" dirty="0"/>
              <a:t>Large-scale monitoring</a:t>
            </a:r>
          </a:p>
          <a:p>
            <a:r>
              <a:rPr lang="en-GB" dirty="0"/>
              <a:t>Species interactions</a:t>
            </a:r>
          </a:p>
          <a:p>
            <a:r>
              <a:rPr lang="en-GB" dirty="0"/>
              <a:t>Habitat-species dynamics</a:t>
            </a:r>
          </a:p>
          <a:p>
            <a:r>
              <a:rPr lang="en-GB" dirty="0"/>
              <a:t>Epidemiology</a:t>
            </a:r>
          </a:p>
        </p:txBody>
      </p:sp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F85DA899-9CAA-4383-A8BC-AA2750C92B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793" y="1405126"/>
            <a:ext cx="6856428" cy="520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90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636E-DB6E-4E59-8D19-4132DF3CF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Platypus hunters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9F625-C017-476C-8958-456178FAE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295" y="2194560"/>
            <a:ext cx="3803254" cy="4460240"/>
          </a:xfrm>
        </p:spPr>
        <p:txBody>
          <a:bodyPr>
            <a:normAutofit/>
          </a:bodyPr>
          <a:lstStyle/>
          <a:p>
            <a:r>
              <a:rPr lang="en-GB" dirty="0"/>
              <a:t>Biologists in AUS trying to do research on platypus</a:t>
            </a:r>
          </a:p>
          <a:p>
            <a:r>
              <a:rPr lang="en-GB" dirty="0"/>
              <a:t>Use eDNA to identify if species is present across a variety of sites</a:t>
            </a:r>
          </a:p>
          <a:p>
            <a:r>
              <a:rPr lang="en-GB" dirty="0"/>
              <a:t>What can you do with this information?</a:t>
            </a:r>
          </a:p>
        </p:txBody>
      </p:sp>
      <p:pic>
        <p:nvPicPr>
          <p:cNvPr id="5" name="Picture 4" descr="A picture containing person, outdoor, person&#10;&#10;Description automatically generated">
            <a:extLst>
              <a:ext uri="{FF2B5EF4-FFF2-40B4-BE49-F238E27FC236}">
                <a16:creationId xmlns:a16="http://schemas.microsoft.com/office/drawing/2014/main" id="{652936DE-8F28-46FD-9988-B5728DE7F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549" y="1452880"/>
            <a:ext cx="7806212" cy="5201920"/>
          </a:xfrm>
          <a:prstGeom prst="rect">
            <a:avLst/>
          </a:prstGeom>
        </p:spPr>
      </p:pic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AA293D80-AEC8-4383-9FAC-26E54DC513E7}"/>
              </a:ext>
            </a:extLst>
          </p:cNvPr>
          <p:cNvSpPr/>
          <p:nvPr/>
        </p:nvSpPr>
        <p:spPr>
          <a:xfrm>
            <a:off x="4644032" y="1028372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545603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7228F-F5DE-4D70-904C-435F605D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Where the platypus roam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FC6AD-7B36-474E-88CA-BA820E6D3E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56" t="18234" r="27473" b="8078"/>
          <a:stretch/>
        </p:blipFill>
        <p:spPr>
          <a:xfrm>
            <a:off x="6543041" y="1343818"/>
            <a:ext cx="5405120" cy="530281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A4E00D3-2796-4214-8D68-0E60579DA9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5024120" cy="5229701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Platypus in Tasmania are the target population</a:t>
            </a:r>
          </a:p>
          <a:p>
            <a:pPr lvl="1"/>
            <a:r>
              <a:rPr lang="en-GB" dirty="0"/>
              <a:t>But sampling all is not feasible</a:t>
            </a:r>
          </a:p>
          <a:p>
            <a:pPr lvl="1"/>
            <a:r>
              <a:rPr lang="en-GB" dirty="0"/>
              <a:t>Instead opt to collect data from sample populations</a:t>
            </a:r>
          </a:p>
          <a:p>
            <a:r>
              <a:rPr lang="en-GB" dirty="0"/>
              <a:t>In these sample population of sites we may </a:t>
            </a:r>
            <a:r>
              <a:rPr lang="en-GB" i="1" dirty="0"/>
              <a:t>believe</a:t>
            </a:r>
            <a:r>
              <a:rPr lang="en-GB" dirty="0"/>
              <a:t> that platypus could be present</a:t>
            </a:r>
          </a:p>
          <a:p>
            <a:pPr lvl="1"/>
            <a:r>
              <a:rPr lang="en-GB" dirty="0"/>
              <a:t>But it’s not guaranteed </a:t>
            </a:r>
          </a:p>
          <a:p>
            <a:r>
              <a:rPr lang="en-GB" dirty="0"/>
              <a:t>Are these sites always occupied?</a:t>
            </a:r>
          </a:p>
          <a:p>
            <a:pPr lvl="1"/>
            <a:r>
              <a:rPr lang="en-GB" dirty="0"/>
              <a:t>Local extinction and subsequent recolonisation is common in nature</a:t>
            </a:r>
          </a:p>
          <a:p>
            <a:r>
              <a:rPr lang="en-GB" dirty="0"/>
              <a:t>Can we figure out what these dynamics are?</a:t>
            </a:r>
          </a:p>
          <a:p>
            <a:r>
              <a:rPr lang="en-GB" dirty="0"/>
              <a:t>What is our detection rate using, e.g., eDNA?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4AAC514-211B-4F5B-863C-F16CBCB05478}"/>
              </a:ext>
            </a:extLst>
          </p:cNvPr>
          <p:cNvGrpSpPr/>
          <p:nvPr/>
        </p:nvGrpSpPr>
        <p:grpSpPr>
          <a:xfrm>
            <a:off x="7325360" y="1729898"/>
            <a:ext cx="4140200" cy="4485323"/>
            <a:chOff x="7325360" y="1729898"/>
            <a:chExt cx="4140200" cy="448532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9F615F7-B51C-4406-9C41-59F469EAB3F5}"/>
                </a:ext>
              </a:extLst>
            </p:cNvPr>
            <p:cNvSpPr/>
            <p:nvPr/>
          </p:nvSpPr>
          <p:spPr>
            <a:xfrm>
              <a:off x="7325360" y="2288698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08F7700-2629-4F75-A1FA-F70D9D6638A2}"/>
                </a:ext>
              </a:extLst>
            </p:cNvPr>
            <p:cNvSpPr/>
            <p:nvPr/>
          </p:nvSpPr>
          <p:spPr>
            <a:xfrm>
              <a:off x="7985760" y="4584503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56AD1F4-0F26-4FB3-8913-44EDE3808568}"/>
                </a:ext>
              </a:extLst>
            </p:cNvPr>
            <p:cNvSpPr/>
            <p:nvPr/>
          </p:nvSpPr>
          <p:spPr>
            <a:xfrm>
              <a:off x="10916920" y="1729898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079AA7F-400C-48DF-9FBC-03CF4618E147}"/>
                </a:ext>
              </a:extLst>
            </p:cNvPr>
            <p:cNvSpPr/>
            <p:nvPr/>
          </p:nvSpPr>
          <p:spPr>
            <a:xfrm>
              <a:off x="8900160" y="3595252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C93C267-9A6C-49D2-9C30-C15E84A0F686}"/>
                </a:ext>
              </a:extLst>
            </p:cNvPr>
            <p:cNvSpPr/>
            <p:nvPr/>
          </p:nvSpPr>
          <p:spPr>
            <a:xfrm>
              <a:off x="8778240" y="4584503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4C3F48E-57F3-45BB-8BBD-3C65866F4B6F}"/>
                </a:ext>
              </a:extLst>
            </p:cNvPr>
            <p:cNvSpPr/>
            <p:nvPr/>
          </p:nvSpPr>
          <p:spPr>
            <a:xfrm>
              <a:off x="9306560" y="5656421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E4149A4-FB0C-464B-B106-05845E8D9DEA}"/>
                </a:ext>
              </a:extLst>
            </p:cNvPr>
            <p:cNvSpPr/>
            <p:nvPr/>
          </p:nvSpPr>
          <p:spPr>
            <a:xfrm>
              <a:off x="7686040" y="3786943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Google Shape;57;p13">
            <a:extLst>
              <a:ext uri="{FF2B5EF4-FFF2-40B4-BE49-F238E27FC236}">
                <a16:creationId xmlns:a16="http://schemas.microsoft.com/office/drawing/2014/main" id="{9553D80F-A37C-4FC3-9285-CB36A073BC06}"/>
              </a:ext>
            </a:extLst>
          </p:cNvPr>
          <p:cNvSpPr/>
          <p:nvPr/>
        </p:nvSpPr>
        <p:spPr>
          <a:xfrm>
            <a:off x="4644032" y="1028372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98121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7228F-F5DE-4D70-904C-435F605D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Sampling where the platypus roam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FC6AD-7B36-474E-88CA-BA820E6D3E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56" t="18234" r="27473" b="8078"/>
          <a:stretch/>
        </p:blipFill>
        <p:spPr>
          <a:xfrm>
            <a:off x="6543041" y="1343818"/>
            <a:ext cx="5405120" cy="530281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A4E00D3-2796-4214-8D68-0E60579DA9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39" y="1343818"/>
            <a:ext cx="6299201" cy="5229701"/>
          </a:xfrm>
        </p:spPr>
        <p:txBody>
          <a:bodyPr>
            <a:normAutofit fontScale="92500"/>
          </a:bodyPr>
          <a:lstStyle/>
          <a:p>
            <a:r>
              <a:rPr lang="en-GB" dirty="0"/>
              <a:t>Each sampling period is referred to as a “season”</a:t>
            </a:r>
          </a:p>
          <a:p>
            <a:pPr lvl="1"/>
            <a:r>
              <a:rPr lang="en-GB" dirty="0"/>
              <a:t>Think of “field season”</a:t>
            </a:r>
          </a:p>
          <a:p>
            <a:r>
              <a:rPr lang="en-GB" dirty="0"/>
              <a:t>When we sample from the white circled sites</a:t>
            </a:r>
          </a:p>
          <a:p>
            <a:pPr lvl="1"/>
            <a:r>
              <a:rPr lang="en-GB" dirty="0"/>
              <a:t>We assume that the site is </a:t>
            </a:r>
            <a:r>
              <a:rPr lang="en-GB" b="1" i="1" dirty="0">
                <a:solidFill>
                  <a:srgbClr val="7030A0"/>
                </a:solidFill>
              </a:rPr>
              <a:t>closed</a:t>
            </a:r>
            <a:r>
              <a:rPr lang="en-GB" dirty="0"/>
              <a:t> to changes</a:t>
            </a:r>
          </a:p>
          <a:p>
            <a:pPr lvl="2"/>
            <a:r>
              <a:rPr lang="en-GB" dirty="0"/>
              <a:t>If platypus in site A are present in season 1</a:t>
            </a:r>
          </a:p>
          <a:p>
            <a:pPr lvl="3"/>
            <a:r>
              <a:rPr lang="en-GB" dirty="0"/>
              <a:t>Site A will be occupied for the entirety of season 1</a:t>
            </a:r>
          </a:p>
          <a:p>
            <a:pPr lvl="3"/>
            <a:r>
              <a:rPr lang="en-GB" dirty="0"/>
              <a:t>But the site can go extinct in season 2</a:t>
            </a:r>
          </a:p>
          <a:p>
            <a:pPr lvl="2"/>
            <a:r>
              <a:rPr lang="en-GB" dirty="0"/>
              <a:t>(Does not mean that the same individuals are present)</a:t>
            </a:r>
          </a:p>
          <a:p>
            <a:r>
              <a:rPr lang="en-GB" dirty="0"/>
              <a:t>Must have multiple surveys within a season</a:t>
            </a:r>
          </a:p>
          <a:p>
            <a:pPr lvl="1"/>
            <a:r>
              <a:rPr lang="en-GB" dirty="0"/>
              <a:t>Can be multiple visits or multiple observers</a:t>
            </a:r>
          </a:p>
          <a:p>
            <a:pPr lvl="1"/>
            <a:r>
              <a:rPr lang="en-GB" dirty="0"/>
              <a:t>Can be for a single season or multiple season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4AAC514-211B-4F5B-863C-F16CBCB05478}"/>
              </a:ext>
            </a:extLst>
          </p:cNvPr>
          <p:cNvGrpSpPr/>
          <p:nvPr/>
        </p:nvGrpSpPr>
        <p:grpSpPr>
          <a:xfrm>
            <a:off x="7325360" y="1729898"/>
            <a:ext cx="4140200" cy="4485323"/>
            <a:chOff x="7325360" y="1729898"/>
            <a:chExt cx="4140200" cy="448532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9F615F7-B51C-4406-9C41-59F469EAB3F5}"/>
                </a:ext>
              </a:extLst>
            </p:cNvPr>
            <p:cNvSpPr/>
            <p:nvPr/>
          </p:nvSpPr>
          <p:spPr>
            <a:xfrm>
              <a:off x="7325360" y="2288698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08F7700-2629-4F75-A1FA-F70D9D6638A2}"/>
                </a:ext>
              </a:extLst>
            </p:cNvPr>
            <p:cNvSpPr/>
            <p:nvPr/>
          </p:nvSpPr>
          <p:spPr>
            <a:xfrm>
              <a:off x="7985760" y="4584503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56AD1F4-0F26-4FB3-8913-44EDE3808568}"/>
                </a:ext>
              </a:extLst>
            </p:cNvPr>
            <p:cNvSpPr/>
            <p:nvPr/>
          </p:nvSpPr>
          <p:spPr>
            <a:xfrm>
              <a:off x="10916920" y="1729898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079AA7F-400C-48DF-9FBC-03CF4618E147}"/>
                </a:ext>
              </a:extLst>
            </p:cNvPr>
            <p:cNvSpPr/>
            <p:nvPr/>
          </p:nvSpPr>
          <p:spPr>
            <a:xfrm>
              <a:off x="8900160" y="3595252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C93C267-9A6C-49D2-9C30-C15E84A0F686}"/>
                </a:ext>
              </a:extLst>
            </p:cNvPr>
            <p:cNvSpPr/>
            <p:nvPr/>
          </p:nvSpPr>
          <p:spPr>
            <a:xfrm>
              <a:off x="8778240" y="4584503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4C3F48E-57F3-45BB-8BBD-3C65866F4B6F}"/>
                </a:ext>
              </a:extLst>
            </p:cNvPr>
            <p:cNvSpPr/>
            <p:nvPr/>
          </p:nvSpPr>
          <p:spPr>
            <a:xfrm>
              <a:off x="9306560" y="5656421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E4149A4-FB0C-464B-B106-05845E8D9DEA}"/>
                </a:ext>
              </a:extLst>
            </p:cNvPr>
            <p:cNvSpPr/>
            <p:nvPr/>
          </p:nvSpPr>
          <p:spPr>
            <a:xfrm>
              <a:off x="7686040" y="3786943"/>
              <a:ext cx="548640" cy="5588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Google Shape;57;p13">
            <a:extLst>
              <a:ext uri="{FF2B5EF4-FFF2-40B4-BE49-F238E27FC236}">
                <a16:creationId xmlns:a16="http://schemas.microsoft.com/office/drawing/2014/main" id="{9553D80F-A37C-4FC3-9285-CB36A073BC06}"/>
              </a:ext>
            </a:extLst>
          </p:cNvPr>
          <p:cNvSpPr/>
          <p:nvPr/>
        </p:nvSpPr>
        <p:spPr>
          <a:xfrm>
            <a:off x="4644032" y="1028372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8981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88CE7-4035-4C7E-B29D-CDA395F0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Reminder; Robust design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A808E-0013-416C-8E3A-6C90C7BD3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316" y="1343818"/>
            <a:ext cx="10445319" cy="67432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In CMR, Robust design has multiple trapping sessions per time</a:t>
            </a:r>
          </a:p>
        </p:txBody>
      </p:sp>
      <p:sp>
        <p:nvSpPr>
          <p:cNvPr id="4" name="Google Shape;84;p16">
            <a:extLst>
              <a:ext uri="{FF2B5EF4-FFF2-40B4-BE49-F238E27FC236}">
                <a16:creationId xmlns:a16="http://schemas.microsoft.com/office/drawing/2014/main" id="{BAB89053-BBB2-4A3C-9F89-798A8ACF35BE}"/>
              </a:ext>
            </a:extLst>
          </p:cNvPr>
          <p:cNvSpPr/>
          <p:nvPr/>
        </p:nvSpPr>
        <p:spPr>
          <a:xfrm>
            <a:off x="4784687" y="105847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3A51C8AF-4D18-4330-AB69-54FAC7713119}"/>
              </a:ext>
            </a:extLst>
          </p:cNvPr>
          <p:cNvGrpSpPr/>
          <p:nvPr/>
        </p:nvGrpSpPr>
        <p:grpSpPr>
          <a:xfrm>
            <a:off x="1040460" y="2384037"/>
            <a:ext cx="9268831" cy="3603904"/>
            <a:chOff x="987194" y="2972614"/>
            <a:chExt cx="9268831" cy="3603904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BB7D83F-D42E-4ACA-823C-F039117466A2}"/>
                </a:ext>
              </a:extLst>
            </p:cNvPr>
            <p:cNvSpPr/>
            <p:nvPr/>
          </p:nvSpPr>
          <p:spPr>
            <a:xfrm>
              <a:off x="2174974" y="2972614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A30D7C7-5C12-4FE0-9577-5E2668578EE8}"/>
                </a:ext>
              </a:extLst>
            </p:cNvPr>
            <p:cNvSpPr/>
            <p:nvPr/>
          </p:nvSpPr>
          <p:spPr>
            <a:xfrm>
              <a:off x="3241773" y="2972615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F3C2555-E99B-460D-8004-4ECCA9D5F874}"/>
                </a:ext>
              </a:extLst>
            </p:cNvPr>
            <p:cNvSpPr/>
            <p:nvPr/>
          </p:nvSpPr>
          <p:spPr>
            <a:xfrm>
              <a:off x="4308572" y="2972615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8BBE6D5-916D-4ADE-A884-28C73139FC44}"/>
                </a:ext>
              </a:extLst>
            </p:cNvPr>
            <p:cNvSpPr/>
            <p:nvPr/>
          </p:nvSpPr>
          <p:spPr>
            <a:xfrm>
              <a:off x="5375371" y="2972614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0AACE60-C3B1-4BE4-AABE-5B810EB131DB}"/>
                </a:ext>
              </a:extLst>
            </p:cNvPr>
            <p:cNvSpPr/>
            <p:nvPr/>
          </p:nvSpPr>
          <p:spPr>
            <a:xfrm>
              <a:off x="6424415" y="3982449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77077AD-040C-4148-AC08-3E11BD509BC3}"/>
                </a:ext>
              </a:extLst>
            </p:cNvPr>
            <p:cNvSpPr/>
            <p:nvPr/>
          </p:nvSpPr>
          <p:spPr>
            <a:xfrm>
              <a:off x="7491214" y="3982450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54E0620-7620-407C-99B9-FA8FA37641FE}"/>
                </a:ext>
              </a:extLst>
            </p:cNvPr>
            <p:cNvSpPr/>
            <p:nvPr/>
          </p:nvSpPr>
          <p:spPr>
            <a:xfrm>
              <a:off x="8558013" y="3982450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CC67F41-2373-49AF-9090-014B6BC6DF2B}"/>
                </a:ext>
              </a:extLst>
            </p:cNvPr>
            <p:cNvSpPr/>
            <p:nvPr/>
          </p:nvSpPr>
          <p:spPr>
            <a:xfrm>
              <a:off x="9624812" y="3982449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673F0DD-12BE-4C0C-A1C1-047C0AD22F2A}"/>
                </a:ext>
              </a:extLst>
            </p:cNvPr>
            <p:cNvSpPr txBox="1"/>
            <p:nvPr/>
          </p:nvSpPr>
          <p:spPr>
            <a:xfrm>
              <a:off x="1180676" y="3094227"/>
              <a:ext cx="6408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Alive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C412E5E-3436-4311-9462-32D23724FF9F}"/>
                </a:ext>
              </a:extLst>
            </p:cNvPr>
            <p:cNvSpPr txBox="1"/>
            <p:nvPr/>
          </p:nvSpPr>
          <p:spPr>
            <a:xfrm>
              <a:off x="1163524" y="4104062"/>
              <a:ext cx="67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Dead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DA225E4-9F9D-44B3-85DB-727645572C81}"/>
                </a:ext>
              </a:extLst>
            </p:cNvPr>
            <p:cNvCxnSpPr>
              <a:stCxn id="12" idx="6"/>
              <a:endCxn id="13" idx="2"/>
            </p:cNvCxnSpPr>
            <p:nvPr/>
          </p:nvCxnSpPr>
          <p:spPr>
            <a:xfrm>
              <a:off x="2769778" y="3278894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273C2AA0-BFD6-4257-B950-842BBA01BA25}"/>
                </a:ext>
              </a:extLst>
            </p:cNvPr>
            <p:cNvCxnSpPr>
              <a:cxnSpLocks/>
              <a:stCxn id="13" idx="6"/>
              <a:endCxn id="14" idx="2"/>
            </p:cNvCxnSpPr>
            <p:nvPr/>
          </p:nvCxnSpPr>
          <p:spPr>
            <a:xfrm>
              <a:off x="3836577" y="3278895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1E6B3F9-BA01-4247-854D-05EACB9A3FBE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 flipV="1">
              <a:off x="4903376" y="3278894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C0EC079-8487-4845-8787-B7DD830A140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7019219" y="4288729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CBF243A2-1516-4FAD-9ADB-F98B84F71F21}"/>
                </a:ext>
              </a:extLst>
            </p:cNvPr>
            <p:cNvCxnSpPr>
              <a:cxnSpLocks/>
              <a:stCxn id="17" idx="6"/>
              <a:endCxn id="18" idx="2"/>
            </p:cNvCxnSpPr>
            <p:nvPr/>
          </p:nvCxnSpPr>
          <p:spPr>
            <a:xfrm>
              <a:off x="8086018" y="4288730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C7197E49-6626-4878-8C16-DE0483DDC750}"/>
                </a:ext>
              </a:extLst>
            </p:cNvPr>
            <p:cNvCxnSpPr>
              <a:cxnSpLocks/>
              <a:stCxn id="18" idx="6"/>
              <a:endCxn id="19" idx="2"/>
            </p:cNvCxnSpPr>
            <p:nvPr/>
          </p:nvCxnSpPr>
          <p:spPr>
            <a:xfrm flipV="1">
              <a:off x="9152817" y="4288729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3737D46E-55CC-4C90-9D42-8DCF6A3550EF}"/>
                </a:ext>
              </a:extLst>
            </p:cNvPr>
            <p:cNvCxnSpPr>
              <a:cxnSpLocks/>
              <a:stCxn id="15" idx="5"/>
              <a:endCxn id="16" idx="1"/>
            </p:cNvCxnSpPr>
            <p:nvPr/>
          </p:nvCxnSpPr>
          <p:spPr>
            <a:xfrm>
              <a:off x="5883068" y="3495466"/>
              <a:ext cx="628454" cy="57669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D71AED0-8BF3-4926-B0A3-B0240D24BA06}"/>
                </a:ext>
              </a:extLst>
            </p:cNvPr>
            <p:cNvSpPr/>
            <p:nvPr/>
          </p:nvSpPr>
          <p:spPr>
            <a:xfrm>
              <a:off x="2158759" y="5169358"/>
              <a:ext cx="222784" cy="233927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F074CE8-4B3F-4553-9AC2-0E9C2A9F1D85}"/>
                </a:ext>
              </a:extLst>
            </p:cNvPr>
            <p:cNvSpPr txBox="1"/>
            <p:nvPr/>
          </p:nvSpPr>
          <p:spPr>
            <a:xfrm>
              <a:off x="1179555" y="5197351"/>
              <a:ext cx="643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Seen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E66C308-7E91-4B8D-8A3B-AD1A6F818960}"/>
                </a:ext>
              </a:extLst>
            </p:cNvPr>
            <p:cNvSpPr txBox="1"/>
            <p:nvPr/>
          </p:nvSpPr>
          <p:spPr>
            <a:xfrm>
              <a:off x="987194" y="6207186"/>
              <a:ext cx="10278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Not seen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A090A55-6B9D-474E-959E-854E18695E07}"/>
                </a:ext>
              </a:extLst>
            </p:cNvPr>
            <p:cNvCxnSpPr>
              <a:cxnSpLocks/>
              <a:stCxn id="12" idx="4"/>
              <a:endCxn id="30" idx="0"/>
            </p:cNvCxnSpPr>
            <p:nvPr/>
          </p:nvCxnSpPr>
          <p:spPr>
            <a:xfrm flipH="1">
              <a:off x="2270151" y="3585173"/>
              <a:ext cx="202225" cy="158418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DD9FFDFE-F5C6-42EE-ADCA-A577895596D7}"/>
                </a:ext>
              </a:extLst>
            </p:cNvPr>
            <p:cNvSpPr/>
            <p:nvPr/>
          </p:nvSpPr>
          <p:spPr>
            <a:xfrm>
              <a:off x="2387667" y="6296157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B004E24-FA5A-4FA8-B621-046881E004A4}"/>
                </a:ext>
              </a:extLst>
            </p:cNvPr>
            <p:cNvSpPr/>
            <p:nvPr/>
          </p:nvSpPr>
          <p:spPr>
            <a:xfrm>
              <a:off x="2605235" y="5169358"/>
              <a:ext cx="222784" cy="233927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6380E672-7375-45FA-8C23-C03535E109F0}"/>
                </a:ext>
              </a:extLst>
            </p:cNvPr>
            <p:cNvCxnSpPr>
              <a:cxnSpLocks/>
              <a:stCxn id="12" idx="4"/>
              <a:endCxn id="51" idx="0"/>
            </p:cNvCxnSpPr>
            <p:nvPr/>
          </p:nvCxnSpPr>
          <p:spPr>
            <a:xfrm>
              <a:off x="2472376" y="3585173"/>
              <a:ext cx="26683" cy="2710984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24D5B9FA-F664-4031-80C7-E6208A49F1ED}"/>
                </a:ext>
              </a:extLst>
            </p:cNvPr>
            <p:cNvCxnSpPr>
              <a:cxnSpLocks/>
              <a:stCxn id="12" idx="4"/>
              <a:endCxn id="52" idx="0"/>
            </p:cNvCxnSpPr>
            <p:nvPr/>
          </p:nvCxnSpPr>
          <p:spPr>
            <a:xfrm>
              <a:off x="2472376" y="3585173"/>
              <a:ext cx="244251" cy="1584185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467D135E-150D-421F-905B-779C384C7F44}"/>
                </a:ext>
              </a:extLst>
            </p:cNvPr>
            <p:cNvSpPr/>
            <p:nvPr/>
          </p:nvSpPr>
          <p:spPr>
            <a:xfrm>
              <a:off x="3187979" y="6296157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E5A60763-C871-4DF6-95C0-A3DB0E2E6603}"/>
                </a:ext>
              </a:extLst>
            </p:cNvPr>
            <p:cNvCxnSpPr>
              <a:cxnSpLocks/>
              <a:stCxn id="13" idx="4"/>
              <a:endCxn id="59" idx="0"/>
            </p:cNvCxnSpPr>
            <p:nvPr/>
          </p:nvCxnSpPr>
          <p:spPr>
            <a:xfrm flipH="1">
              <a:off x="3299371" y="3585174"/>
              <a:ext cx="239804" cy="2710983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6F19E3D-06F9-48AD-83C1-36C4D6339512}"/>
                </a:ext>
              </a:extLst>
            </p:cNvPr>
            <p:cNvSpPr/>
            <p:nvPr/>
          </p:nvSpPr>
          <p:spPr>
            <a:xfrm>
              <a:off x="3451276" y="5163291"/>
              <a:ext cx="222784" cy="233927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3C5C4FC7-CC94-4C3E-BFCA-04C1B3DC8E96}"/>
                </a:ext>
              </a:extLst>
            </p:cNvPr>
            <p:cNvSpPr/>
            <p:nvPr/>
          </p:nvSpPr>
          <p:spPr>
            <a:xfrm>
              <a:off x="3674968" y="5163291"/>
              <a:ext cx="222784" cy="233927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8C75F6EA-DA1C-44CF-8BA9-1AB3F0915109}"/>
                </a:ext>
              </a:extLst>
            </p:cNvPr>
            <p:cNvCxnSpPr>
              <a:cxnSpLocks/>
              <a:endCxn id="61" idx="0"/>
            </p:cNvCxnSpPr>
            <p:nvPr/>
          </p:nvCxnSpPr>
          <p:spPr>
            <a:xfrm>
              <a:off x="3542109" y="3579106"/>
              <a:ext cx="20559" cy="1584185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19F8AA9D-0AD6-422F-BC98-C7203528765D}"/>
                </a:ext>
              </a:extLst>
            </p:cNvPr>
            <p:cNvCxnSpPr>
              <a:cxnSpLocks/>
            </p:cNvCxnSpPr>
            <p:nvPr/>
          </p:nvCxnSpPr>
          <p:spPr>
            <a:xfrm>
              <a:off x="3551934" y="3579105"/>
              <a:ext cx="244251" cy="1584185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560D66C-4190-4893-B6DE-E61F1545401C}"/>
                </a:ext>
              </a:extLst>
            </p:cNvPr>
            <p:cNvSpPr/>
            <p:nvPr/>
          </p:nvSpPr>
          <p:spPr>
            <a:xfrm>
              <a:off x="4294870" y="5163291"/>
              <a:ext cx="222784" cy="233927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4F07CB7F-BFCC-4C91-B39B-DB3937BE11F9}"/>
                </a:ext>
              </a:extLst>
            </p:cNvPr>
            <p:cNvCxnSpPr>
              <a:cxnSpLocks/>
              <a:endCxn id="65" idx="0"/>
            </p:cNvCxnSpPr>
            <p:nvPr/>
          </p:nvCxnSpPr>
          <p:spPr>
            <a:xfrm flipH="1">
              <a:off x="4406262" y="3579106"/>
              <a:ext cx="202225" cy="1584185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EBD07AF-8D99-4E18-9E64-3D77594E6A91}"/>
                </a:ext>
              </a:extLst>
            </p:cNvPr>
            <p:cNvSpPr/>
            <p:nvPr/>
          </p:nvSpPr>
          <p:spPr>
            <a:xfrm>
              <a:off x="4478430" y="6296157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277A07B-160C-473A-880F-2EC12A466C4D}"/>
                </a:ext>
              </a:extLst>
            </p:cNvPr>
            <p:cNvSpPr/>
            <p:nvPr/>
          </p:nvSpPr>
          <p:spPr>
            <a:xfrm>
              <a:off x="4741346" y="5163291"/>
              <a:ext cx="222784" cy="233927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8907DD14-AFAA-4048-8229-8A57868E7556}"/>
                </a:ext>
              </a:extLst>
            </p:cNvPr>
            <p:cNvCxnSpPr>
              <a:cxnSpLocks/>
              <a:stCxn id="14" idx="4"/>
              <a:endCxn id="67" idx="0"/>
            </p:cNvCxnSpPr>
            <p:nvPr/>
          </p:nvCxnSpPr>
          <p:spPr>
            <a:xfrm flipH="1">
              <a:off x="4589822" y="3585174"/>
              <a:ext cx="16152" cy="2710983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2D299D38-2E5F-4A79-927F-3214E71BD28F}"/>
                </a:ext>
              </a:extLst>
            </p:cNvPr>
            <p:cNvCxnSpPr>
              <a:cxnSpLocks/>
            </p:cNvCxnSpPr>
            <p:nvPr/>
          </p:nvCxnSpPr>
          <p:spPr>
            <a:xfrm>
              <a:off x="4618312" y="3579105"/>
              <a:ext cx="244251" cy="1584185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AA9D606-63E0-4B92-A370-0A312C976371}"/>
                </a:ext>
              </a:extLst>
            </p:cNvPr>
            <p:cNvSpPr/>
            <p:nvPr/>
          </p:nvSpPr>
          <p:spPr>
            <a:xfrm>
              <a:off x="5352350" y="5176115"/>
              <a:ext cx="222784" cy="233927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5CB43D3E-2DC6-4B99-A4FB-174F31B26E55}"/>
                </a:ext>
              </a:extLst>
            </p:cNvPr>
            <p:cNvCxnSpPr>
              <a:cxnSpLocks/>
              <a:endCxn id="71" idx="0"/>
            </p:cNvCxnSpPr>
            <p:nvPr/>
          </p:nvCxnSpPr>
          <p:spPr>
            <a:xfrm flipH="1">
              <a:off x="5463742" y="3591930"/>
              <a:ext cx="202225" cy="1584185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0A25E4-60CB-4031-861B-BFB5F1CF258E}"/>
                </a:ext>
              </a:extLst>
            </p:cNvPr>
            <p:cNvSpPr/>
            <p:nvPr/>
          </p:nvSpPr>
          <p:spPr>
            <a:xfrm>
              <a:off x="5575134" y="5176115"/>
              <a:ext cx="222784" cy="233927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9431F86C-1F23-4D9F-910D-A687508B1BF0}"/>
                </a:ext>
              </a:extLst>
            </p:cNvPr>
            <p:cNvSpPr/>
            <p:nvPr/>
          </p:nvSpPr>
          <p:spPr>
            <a:xfrm>
              <a:off x="5797831" y="6296157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ACAC2839-9F13-4E02-AEA9-9CF50D75B2D3}"/>
                </a:ext>
              </a:extLst>
            </p:cNvPr>
            <p:cNvCxnSpPr>
              <a:cxnSpLocks/>
              <a:endCxn id="73" idx="0"/>
            </p:cNvCxnSpPr>
            <p:nvPr/>
          </p:nvCxnSpPr>
          <p:spPr>
            <a:xfrm>
              <a:off x="5665967" y="3591930"/>
              <a:ext cx="20559" cy="1584185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2B20710C-EFA0-4B46-B76B-8A373DDABB60}"/>
                </a:ext>
              </a:extLst>
            </p:cNvPr>
            <p:cNvCxnSpPr>
              <a:cxnSpLocks/>
              <a:stCxn id="15" idx="4"/>
            </p:cNvCxnSpPr>
            <p:nvPr/>
          </p:nvCxnSpPr>
          <p:spPr>
            <a:xfrm>
              <a:off x="5672773" y="3585173"/>
              <a:ext cx="246275" cy="2710983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E92FC26-C49B-45EE-92F2-52977E04DBB4}"/>
                </a:ext>
              </a:extLst>
            </p:cNvPr>
            <p:cNvSpPr/>
            <p:nvPr/>
          </p:nvSpPr>
          <p:spPr>
            <a:xfrm>
              <a:off x="6392179" y="6292507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17959C87-16BD-45B6-96D2-B0B3E16D1B35}"/>
                </a:ext>
              </a:extLst>
            </p:cNvPr>
            <p:cNvCxnSpPr>
              <a:cxnSpLocks/>
              <a:stCxn id="16" idx="4"/>
              <a:endCxn id="77" idx="0"/>
            </p:cNvCxnSpPr>
            <p:nvPr/>
          </p:nvCxnSpPr>
          <p:spPr>
            <a:xfrm flipH="1">
              <a:off x="6503571" y="4595008"/>
              <a:ext cx="218246" cy="169749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2832315-8593-4421-9648-E47590630F4B}"/>
                </a:ext>
              </a:extLst>
            </p:cNvPr>
            <p:cNvSpPr/>
            <p:nvPr/>
          </p:nvSpPr>
          <p:spPr>
            <a:xfrm>
              <a:off x="6614963" y="6292507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978FA00-4E89-4B43-8F31-F576F4EDCB74}"/>
                </a:ext>
              </a:extLst>
            </p:cNvPr>
            <p:cNvSpPr/>
            <p:nvPr/>
          </p:nvSpPr>
          <p:spPr>
            <a:xfrm>
              <a:off x="6838655" y="6292507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1E2F9144-8F6A-4C13-B65C-5132D99D34DF}"/>
                </a:ext>
              </a:extLst>
            </p:cNvPr>
            <p:cNvCxnSpPr>
              <a:cxnSpLocks/>
              <a:stCxn id="16" idx="4"/>
              <a:endCxn id="79" idx="0"/>
            </p:cNvCxnSpPr>
            <p:nvPr/>
          </p:nvCxnSpPr>
          <p:spPr>
            <a:xfrm>
              <a:off x="6721817" y="4595008"/>
              <a:ext cx="4538" cy="169749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F7ED606F-3FDE-4EAC-A63B-770E4B78F1ED}"/>
                </a:ext>
              </a:extLst>
            </p:cNvPr>
            <p:cNvCxnSpPr>
              <a:cxnSpLocks/>
              <a:stCxn id="16" idx="4"/>
              <a:endCxn id="80" idx="0"/>
            </p:cNvCxnSpPr>
            <p:nvPr/>
          </p:nvCxnSpPr>
          <p:spPr>
            <a:xfrm>
              <a:off x="6721817" y="4595008"/>
              <a:ext cx="228230" cy="169749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667AB94C-C51E-4BD9-ACBD-1972A3E21792}"/>
                </a:ext>
              </a:extLst>
            </p:cNvPr>
            <p:cNvSpPr/>
            <p:nvPr/>
          </p:nvSpPr>
          <p:spPr>
            <a:xfrm>
              <a:off x="7492277" y="6292506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1496FD81-FF55-45B8-9AC1-ACFC69332447}"/>
                </a:ext>
              </a:extLst>
            </p:cNvPr>
            <p:cNvCxnSpPr>
              <a:cxnSpLocks/>
              <a:stCxn id="17" idx="4"/>
              <a:endCxn id="83" idx="0"/>
            </p:cNvCxnSpPr>
            <p:nvPr/>
          </p:nvCxnSpPr>
          <p:spPr>
            <a:xfrm flipH="1">
              <a:off x="7603669" y="4595009"/>
              <a:ext cx="184947" cy="169749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8513D35-44D8-4491-BB79-F2BBAA015DA3}"/>
                </a:ext>
              </a:extLst>
            </p:cNvPr>
            <p:cNvSpPr/>
            <p:nvPr/>
          </p:nvSpPr>
          <p:spPr>
            <a:xfrm>
              <a:off x="7715061" y="6292506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DC0DB5E-8C01-4733-BEBE-1DAB9A44A6A7}"/>
                </a:ext>
              </a:extLst>
            </p:cNvPr>
            <p:cNvSpPr/>
            <p:nvPr/>
          </p:nvSpPr>
          <p:spPr>
            <a:xfrm>
              <a:off x="7938753" y="6292506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D49D6DD8-10DF-496D-B19E-F43D2E456ADD}"/>
                </a:ext>
              </a:extLst>
            </p:cNvPr>
            <p:cNvCxnSpPr>
              <a:cxnSpLocks/>
              <a:stCxn id="17" idx="4"/>
              <a:endCxn id="85" idx="0"/>
            </p:cNvCxnSpPr>
            <p:nvPr/>
          </p:nvCxnSpPr>
          <p:spPr>
            <a:xfrm>
              <a:off x="7788616" y="4595009"/>
              <a:ext cx="37837" cy="169749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AE3B6753-3619-4572-B2E0-0FD2B036FACE}"/>
                </a:ext>
              </a:extLst>
            </p:cNvPr>
            <p:cNvCxnSpPr>
              <a:cxnSpLocks/>
              <a:stCxn id="17" idx="4"/>
              <a:endCxn id="86" idx="0"/>
            </p:cNvCxnSpPr>
            <p:nvPr/>
          </p:nvCxnSpPr>
          <p:spPr>
            <a:xfrm>
              <a:off x="7788616" y="4595009"/>
              <a:ext cx="261529" cy="169749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F4AFC597-C0E9-4475-96A6-B75094FD09FF}"/>
                </a:ext>
              </a:extLst>
            </p:cNvPr>
            <p:cNvSpPr/>
            <p:nvPr/>
          </p:nvSpPr>
          <p:spPr>
            <a:xfrm>
              <a:off x="8529285" y="6292507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CE39ABE3-A4C0-447D-AE11-5B73172CFD1C}"/>
                </a:ext>
              </a:extLst>
            </p:cNvPr>
            <p:cNvCxnSpPr>
              <a:cxnSpLocks/>
              <a:stCxn id="18" idx="4"/>
              <a:endCxn id="89" idx="0"/>
            </p:cNvCxnSpPr>
            <p:nvPr/>
          </p:nvCxnSpPr>
          <p:spPr>
            <a:xfrm flipH="1">
              <a:off x="8640677" y="4595009"/>
              <a:ext cx="214738" cy="169749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8F9E762B-C659-41C4-AE99-08DBF5D34969}"/>
                </a:ext>
              </a:extLst>
            </p:cNvPr>
            <p:cNvSpPr/>
            <p:nvPr/>
          </p:nvSpPr>
          <p:spPr>
            <a:xfrm>
              <a:off x="8752069" y="6292507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244A8689-82B8-4967-8E63-7D31A97A5F82}"/>
                </a:ext>
              </a:extLst>
            </p:cNvPr>
            <p:cNvSpPr/>
            <p:nvPr/>
          </p:nvSpPr>
          <p:spPr>
            <a:xfrm>
              <a:off x="8975761" y="6292507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946C4029-28D9-4F14-9BA1-1758A64634D4}"/>
                </a:ext>
              </a:extLst>
            </p:cNvPr>
            <p:cNvCxnSpPr>
              <a:cxnSpLocks/>
              <a:stCxn id="18" idx="4"/>
              <a:endCxn id="91" idx="0"/>
            </p:cNvCxnSpPr>
            <p:nvPr/>
          </p:nvCxnSpPr>
          <p:spPr>
            <a:xfrm>
              <a:off x="8855415" y="4595009"/>
              <a:ext cx="8046" cy="169749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9573554-02DF-4B85-A940-023B2CF96AB4}"/>
                </a:ext>
              </a:extLst>
            </p:cNvPr>
            <p:cNvCxnSpPr>
              <a:cxnSpLocks/>
              <a:stCxn id="18" idx="4"/>
              <a:endCxn id="92" idx="0"/>
            </p:cNvCxnSpPr>
            <p:nvPr/>
          </p:nvCxnSpPr>
          <p:spPr>
            <a:xfrm>
              <a:off x="8855415" y="4595009"/>
              <a:ext cx="231738" cy="169749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3DA5979-687E-4D48-9621-FFF2761F6933}"/>
                </a:ext>
              </a:extLst>
            </p:cNvPr>
            <p:cNvSpPr/>
            <p:nvPr/>
          </p:nvSpPr>
          <p:spPr>
            <a:xfrm>
              <a:off x="9586765" y="6323585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32D516F6-2E48-4408-8D65-854B5D90DB73}"/>
                </a:ext>
              </a:extLst>
            </p:cNvPr>
            <p:cNvCxnSpPr>
              <a:cxnSpLocks/>
              <a:stCxn id="19" idx="4"/>
              <a:endCxn id="95" idx="0"/>
            </p:cNvCxnSpPr>
            <p:nvPr/>
          </p:nvCxnSpPr>
          <p:spPr>
            <a:xfrm flipH="1">
              <a:off x="9698157" y="4595008"/>
              <a:ext cx="224057" cy="172857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FB94CA90-1613-4263-AA19-99C53CD085FC}"/>
                </a:ext>
              </a:extLst>
            </p:cNvPr>
            <p:cNvSpPr/>
            <p:nvPr/>
          </p:nvSpPr>
          <p:spPr>
            <a:xfrm>
              <a:off x="9809549" y="6323585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DEAB32A2-2311-47A9-8436-BFA74203A02C}"/>
                </a:ext>
              </a:extLst>
            </p:cNvPr>
            <p:cNvSpPr/>
            <p:nvPr/>
          </p:nvSpPr>
          <p:spPr>
            <a:xfrm>
              <a:off x="10033241" y="6323585"/>
              <a:ext cx="222784" cy="2339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3BDC2D51-661D-42E3-8856-337FFB515319}"/>
                </a:ext>
              </a:extLst>
            </p:cNvPr>
            <p:cNvCxnSpPr>
              <a:cxnSpLocks/>
              <a:stCxn id="19" idx="4"/>
              <a:endCxn id="97" idx="0"/>
            </p:cNvCxnSpPr>
            <p:nvPr/>
          </p:nvCxnSpPr>
          <p:spPr>
            <a:xfrm flipH="1">
              <a:off x="9920941" y="4595008"/>
              <a:ext cx="1273" cy="172857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5FBE4E71-8C95-4E94-9132-3E2CE4D609BA}"/>
                </a:ext>
              </a:extLst>
            </p:cNvPr>
            <p:cNvCxnSpPr>
              <a:cxnSpLocks/>
              <a:stCxn id="19" idx="4"/>
              <a:endCxn id="98" idx="0"/>
            </p:cNvCxnSpPr>
            <p:nvPr/>
          </p:nvCxnSpPr>
          <p:spPr>
            <a:xfrm>
              <a:off x="9922214" y="4595008"/>
              <a:ext cx="222419" cy="172857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D5CB3210-EE8B-4C4C-AE14-9294E7177F15}"/>
              </a:ext>
            </a:extLst>
          </p:cNvPr>
          <p:cNvSpPr/>
          <p:nvPr/>
        </p:nvSpPr>
        <p:spPr>
          <a:xfrm>
            <a:off x="8473440" y="3271524"/>
            <a:ext cx="873760" cy="277380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D973CF-5A09-473B-AE36-E5F4CF57A2A9}"/>
              </a:ext>
            </a:extLst>
          </p:cNvPr>
          <p:cNvSpPr txBox="1"/>
          <p:nvPr/>
        </p:nvSpPr>
        <p:spPr>
          <a:xfrm>
            <a:off x="7873851" y="2305147"/>
            <a:ext cx="2087431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 single season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744604A-760D-43A0-AC1A-38D0B1417689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 flipH="1">
            <a:off x="8910320" y="2766812"/>
            <a:ext cx="7247" cy="504712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>
            <a:extLst>
              <a:ext uri="{FF2B5EF4-FFF2-40B4-BE49-F238E27FC236}">
                <a16:creationId xmlns:a16="http://schemas.microsoft.com/office/drawing/2014/main" id="{051A192A-323C-4128-9D65-8B4A73351F40}"/>
              </a:ext>
            </a:extLst>
          </p:cNvPr>
          <p:cNvSpPr/>
          <p:nvPr/>
        </p:nvSpPr>
        <p:spPr>
          <a:xfrm>
            <a:off x="9537326" y="5405119"/>
            <a:ext cx="873760" cy="640207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0860925-6BC9-4717-A350-0639B88AC1EB}"/>
              </a:ext>
            </a:extLst>
          </p:cNvPr>
          <p:cNvSpPr txBox="1"/>
          <p:nvPr/>
        </p:nvSpPr>
        <p:spPr>
          <a:xfrm>
            <a:off x="7902228" y="6285633"/>
            <a:ext cx="4143955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Multiple surveys in each season</a:t>
            </a:r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3E488C9B-9012-404F-B187-FAF0927D251D}"/>
              </a:ext>
            </a:extLst>
          </p:cNvPr>
          <p:cNvCxnSpPr>
            <a:cxnSpLocks/>
            <a:stCxn id="102" idx="0"/>
            <a:endCxn id="101" idx="2"/>
          </p:cNvCxnSpPr>
          <p:nvPr/>
        </p:nvCxnSpPr>
        <p:spPr>
          <a:xfrm flipV="1">
            <a:off x="9974206" y="6045326"/>
            <a:ext cx="0" cy="240307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876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01" grpId="0" animBg="1"/>
      <p:bldP spid="10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B5AA7-E6D0-44B7-A1AE-57EFDA90D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i="1" dirty="0">
                <a:solidFill>
                  <a:srgbClr val="7030A0"/>
                </a:solidFill>
              </a:rPr>
              <a:t>Closed CMR </a:t>
            </a:r>
            <a:r>
              <a:rPr lang="en-GB" dirty="0"/>
              <a:t>and </a:t>
            </a:r>
            <a:r>
              <a:rPr lang="en-GB" b="1" i="1" dirty="0">
                <a:solidFill>
                  <a:srgbClr val="7030A0"/>
                </a:solidFill>
              </a:rPr>
              <a:t>single-season </a:t>
            </a:r>
            <a:r>
              <a:rPr lang="en-GB" dirty="0"/>
              <a:t>occupancy models are almost the same thing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B8EC3-1F84-4BBB-83A4-5AD1C22353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But what changes?</a:t>
            </a:r>
          </a:p>
        </p:txBody>
      </p:sp>
    </p:spTree>
    <p:extLst>
      <p:ext uri="{BB962C8B-B14F-4D97-AF65-F5344CB8AC3E}">
        <p14:creationId xmlns:p14="http://schemas.microsoft.com/office/powerpoint/2010/main" val="2399476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1123</Words>
  <Application>Microsoft Office PowerPoint</Application>
  <PresentationFormat>Widescreen</PresentationFormat>
  <Paragraphs>198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Cambria Math</vt:lpstr>
      <vt:lpstr>Arial</vt:lpstr>
      <vt:lpstr>Calibri Light</vt:lpstr>
      <vt:lpstr>Office Theme</vt:lpstr>
      <vt:lpstr>Single season occupancy models</vt:lpstr>
      <vt:lpstr>What we’ve done so far</vt:lpstr>
      <vt:lpstr>Why not just do presence-absence surveys?</vt:lpstr>
      <vt:lpstr>What can you do with occupancy models?</vt:lpstr>
      <vt:lpstr>Platypus hunters</vt:lpstr>
      <vt:lpstr>Where the platypus roam</vt:lpstr>
      <vt:lpstr>Sampling where the platypus roam</vt:lpstr>
      <vt:lpstr>Reminder; Robust design models</vt:lpstr>
      <vt:lpstr>Closed CMR and single-season occupancy models are almost the same thing</vt:lpstr>
      <vt:lpstr>Conceptual sampling framework for closed CMR</vt:lpstr>
      <vt:lpstr>For single-season occupancy models</vt:lpstr>
      <vt:lpstr>What does the data look like?</vt:lpstr>
      <vt:lpstr>State-space in occupancy models</vt:lpstr>
      <vt:lpstr>Parameters in single-season occupancy models</vt:lpstr>
      <vt:lpstr>How do single-season occupancy models work?</vt:lpstr>
      <vt:lpstr>False negatives</vt:lpstr>
      <vt:lpstr>Accounting for imperfect detection</vt:lpstr>
      <vt:lpstr>Bringing ψ and p together </vt:lpstr>
      <vt:lpstr>Bringing ψ and p together </vt:lpstr>
      <vt:lpstr>Bringing ψ and p together </vt:lpstr>
      <vt:lpstr>Presence software</vt:lpstr>
      <vt:lpstr>tl;dr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3.3</dc:title>
  <dc:creator>Deon Roos</dc:creator>
  <cp:lastModifiedBy>Deon Roos</cp:lastModifiedBy>
  <cp:revision>36</cp:revision>
  <dcterms:created xsi:type="dcterms:W3CDTF">2021-01-19T16:32:27Z</dcterms:created>
  <dcterms:modified xsi:type="dcterms:W3CDTF">2021-01-21T16:10:07Z</dcterms:modified>
</cp:coreProperties>
</file>

<file path=docProps/thumbnail.jpeg>
</file>